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70" r:id="rId5"/>
    <p:sldId id="260" r:id="rId6"/>
    <p:sldId id="263" r:id="rId7"/>
    <p:sldId id="261" r:id="rId8"/>
    <p:sldId id="262" r:id="rId9"/>
    <p:sldId id="264" r:id="rId10"/>
    <p:sldId id="271" r:id="rId11"/>
    <p:sldId id="265" r:id="rId12"/>
    <p:sldId id="269" r:id="rId13"/>
    <p:sldId id="267" r:id="rId14"/>
    <p:sldId id="268" r:id="rId15"/>
    <p:sldId id="26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55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9" d="100"/>
          <a:sy n="109" d="100"/>
        </p:scale>
        <p:origin x="588" y="108"/>
      </p:cViewPr>
      <p:guideLst>
        <p:guide orient="horz" pos="2160"/>
        <p:guide pos="355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ru-RU"/>
              <a:t>Образец заголовка</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D5C595D4-6FE0-4278-BD8F-AAAD6187BF56}" type="datetimeFigureOut">
              <a:rPr lang="ru-RU" smtClean="0"/>
              <a:t>17.06.2024</a:t>
            </a:fld>
            <a:endParaRPr lang="ru-R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ru-R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530759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17.06.2024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399885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17.06.2024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500347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D5C595D4-6FE0-4278-BD8F-AAAD6187BF56}" type="datetimeFigureOut">
              <a:rPr lang="ru-RU" smtClean="0"/>
              <a:t>17.06.2024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079848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ru-RU"/>
              <a:t>Образец заголовка</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D5C595D4-6FE0-4278-BD8F-AAAD6187BF56}" type="datetimeFigureOut">
              <a:rPr lang="ru-RU" smtClean="0"/>
              <a:t>17.06.2024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9019515-F349-46AB-8F42-C275BF08B79D}"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64204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D5C595D4-6FE0-4278-BD8F-AAAD6187BF56}" type="datetimeFigureOut">
              <a:rPr lang="ru-RU" smtClean="0"/>
              <a:t>17.06.2024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484354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a:t>Образец заголовка</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ru-RU"/>
              <a:t>Образец текста</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D5C595D4-6FE0-4278-BD8F-AAAD6187BF56}" type="datetimeFigureOut">
              <a:rPr lang="ru-RU" smtClean="0"/>
              <a:t>17.06.2024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275715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D5C595D4-6FE0-4278-BD8F-AAAD6187BF56}" type="datetimeFigureOut">
              <a:rPr lang="ru-RU" smtClean="0"/>
              <a:t>17.06.2024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947276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C595D4-6FE0-4278-BD8F-AAAD6187BF56}" type="datetimeFigureOut">
              <a:rPr lang="ru-RU" smtClean="0"/>
              <a:t>17.06.2024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4077548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ru-RU"/>
              <a:t>Образец заголовка</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17.06.2024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3315404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ru-RU"/>
              <a:t>Образец заголовка</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D5C595D4-6FE0-4278-BD8F-AAAD6187BF56}" type="datetimeFigureOut">
              <a:rPr lang="ru-RU" smtClean="0"/>
              <a:t>17.06.2024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9019515-F349-46AB-8F42-C275BF08B79D}" type="slidenum">
              <a:rPr lang="ru-RU" smtClean="0"/>
              <a:t>‹#›</a:t>
            </a:fld>
            <a:endParaRPr lang="ru-RU"/>
          </a:p>
        </p:txBody>
      </p:sp>
    </p:spTree>
    <p:extLst>
      <p:ext uri="{BB962C8B-B14F-4D97-AF65-F5344CB8AC3E}">
        <p14:creationId xmlns:p14="http://schemas.microsoft.com/office/powerpoint/2010/main" val="1354715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ru-RU"/>
              <a:t>Образец заголовка</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D5C595D4-6FE0-4278-BD8F-AAAD6187BF56}" type="datetimeFigureOut">
              <a:rPr lang="ru-RU" smtClean="0"/>
              <a:t>17.06.2024</a:t>
            </a:fld>
            <a:endParaRPr lang="ru-R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ru-R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29019515-F349-46AB-8F42-C275BF08B79D}" type="slidenum">
              <a:rPr lang="ru-RU" smtClean="0"/>
              <a:t>‹#›</a:t>
            </a:fld>
            <a:endParaRPr lang="ru-RU"/>
          </a:p>
        </p:txBody>
      </p:sp>
    </p:spTree>
    <p:extLst>
      <p:ext uri="{BB962C8B-B14F-4D97-AF65-F5344CB8AC3E}">
        <p14:creationId xmlns:p14="http://schemas.microsoft.com/office/powerpoint/2010/main" val="34784498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8AA4AE4-FDBF-48F0-AF5A-CA984BF8A7EC}"/>
              </a:ext>
            </a:extLst>
          </p:cNvPr>
          <p:cNvSpPr>
            <a:spLocks noGrp="1"/>
          </p:cNvSpPr>
          <p:nvPr>
            <p:ph type="ctrTitle"/>
          </p:nvPr>
        </p:nvSpPr>
        <p:spPr/>
        <p:txBody>
          <a:bodyPr>
            <a:normAutofit/>
          </a:bodyPr>
          <a:lstStyle/>
          <a:p>
            <a:r>
              <a:rPr lang="lv-LV" sz="11500" dirty="0"/>
              <a:t>Testēšanas sistēma</a:t>
            </a:r>
            <a:endParaRPr lang="ru-RU" sz="11500" dirty="0"/>
          </a:p>
        </p:txBody>
      </p:sp>
      <p:sp>
        <p:nvSpPr>
          <p:cNvPr id="3" name="Подзаголовок 2">
            <a:extLst>
              <a:ext uri="{FF2B5EF4-FFF2-40B4-BE49-F238E27FC236}">
                <a16:creationId xmlns:a16="http://schemas.microsoft.com/office/drawing/2014/main" id="{79060B2C-4B50-4CE0-98B0-DD73D8252A3D}"/>
              </a:ext>
            </a:extLst>
          </p:cNvPr>
          <p:cNvSpPr>
            <a:spLocks noGrp="1"/>
          </p:cNvSpPr>
          <p:nvPr>
            <p:ph type="subTitle" idx="1"/>
          </p:nvPr>
        </p:nvSpPr>
        <p:spPr/>
        <p:txBody>
          <a:bodyPr>
            <a:normAutofit/>
          </a:bodyPr>
          <a:lstStyle/>
          <a:p>
            <a:r>
              <a:rPr lang="lv-LV" sz="2800" dirty="0"/>
              <a:t>Ņikita Ruļevičs PR-21</a:t>
            </a:r>
            <a:endParaRPr lang="ru-RU" sz="2800" dirty="0"/>
          </a:p>
        </p:txBody>
      </p:sp>
    </p:spTree>
    <p:extLst>
      <p:ext uri="{BB962C8B-B14F-4D97-AF65-F5344CB8AC3E}">
        <p14:creationId xmlns:p14="http://schemas.microsoft.com/office/powerpoint/2010/main" val="9016640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60667" cy="1394989"/>
          </a:xfrm>
        </p:spPr>
        <p:txBody>
          <a:bodyPr>
            <a:normAutofit/>
          </a:bodyPr>
          <a:lstStyle/>
          <a:p>
            <a:pPr algn="ctr"/>
            <a:r>
              <a:rPr lang="lv-LV" sz="5400" b="1" dirty="0">
                <a:solidFill>
                  <a:schemeClr val="accent1">
                    <a:lumMod val="50000"/>
                  </a:schemeClr>
                </a:solidFill>
              </a:rPr>
              <a:t>Testēšanas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115894975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89323" cy="1394989"/>
          </a:xfrm>
        </p:spPr>
        <p:txBody>
          <a:bodyPr>
            <a:normAutofit/>
          </a:bodyPr>
          <a:lstStyle/>
          <a:p>
            <a:pPr algn="ctr"/>
            <a:r>
              <a:rPr lang="lv-LV" sz="5400" b="1" dirty="0">
                <a:solidFill>
                  <a:schemeClr val="accent1">
                    <a:lumMod val="50000"/>
                  </a:schemeClr>
                </a:solidFill>
              </a:rPr>
              <a:t>Testēšanas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2" y="1394989"/>
            <a:ext cx="5611727" cy="5352944"/>
          </a:xfrm>
        </p:spPr>
        <p:txBody>
          <a:bodyPr>
            <a:noAutofit/>
          </a:bodyPr>
          <a:lstStyle/>
          <a:p>
            <a:pPr marL="0" indent="0">
              <a:buNone/>
            </a:pPr>
            <a:r>
              <a:rPr lang="lv-LV" sz="2400" dirty="0"/>
              <a:t>Visiem manā programmā jau pieejamajiem testiem ir viena kopīga tēma, jo visi testi ir veidoti par </a:t>
            </a:r>
            <a:r>
              <a:rPr lang="lv-LV" sz="2400" b="1" dirty="0">
                <a:solidFill>
                  <a:schemeClr val="tx2"/>
                </a:solidFill>
              </a:rPr>
              <a:t>mācību priekšmetiem</a:t>
            </a:r>
            <a:r>
              <a:rPr lang="lv-LV" sz="2400" dirty="0"/>
              <a:t>. Katrā testā ir </a:t>
            </a:r>
            <a:r>
              <a:rPr lang="lv-LV" sz="2400" dirty="0">
                <a:solidFill>
                  <a:schemeClr val="tx2"/>
                </a:solidFill>
              </a:rPr>
              <a:t>5 jautājumi </a:t>
            </a:r>
            <a:r>
              <a:rPr lang="lv-LV" sz="2400" dirty="0"/>
              <a:t>par noteiktu tēmu, kas ir norādīta testa nosaukumā. Kopumā programmā ir </a:t>
            </a:r>
            <a:r>
              <a:rPr lang="lv-LV" sz="2400" b="1" dirty="0">
                <a:solidFill>
                  <a:schemeClr val="tx2"/>
                </a:solidFill>
              </a:rPr>
              <a:t>9 pilnībā pabeigti testi</a:t>
            </a:r>
            <a:r>
              <a:rPr lang="lv-LV" sz="2400" dirty="0"/>
              <a:t>.</a:t>
            </a:r>
          </a:p>
          <a:p>
            <a:pPr marL="0" indent="0">
              <a:buNone/>
            </a:pPr>
            <a:r>
              <a:rPr lang="lv-LV" sz="2400" dirty="0"/>
              <a:t>Pēc testa aizpildīšanas students saņem </a:t>
            </a:r>
            <a:r>
              <a:rPr lang="lv-LV" sz="2400" b="1" dirty="0">
                <a:solidFill>
                  <a:schemeClr val="tx2"/>
                </a:solidFill>
              </a:rPr>
              <a:t>10 ballu sistēmas vērtējumu</a:t>
            </a:r>
            <a:r>
              <a:rPr lang="lv-LV" sz="2400" b="1" dirty="0"/>
              <a:t> </a:t>
            </a:r>
            <a:r>
              <a:rPr lang="lv-LV" sz="2400" dirty="0"/>
              <a:t>un </a:t>
            </a:r>
            <a:r>
              <a:rPr lang="lv-LV" sz="2400" b="1" dirty="0">
                <a:solidFill>
                  <a:schemeClr val="tx2"/>
                </a:solidFill>
              </a:rPr>
              <a:t>procentus</a:t>
            </a:r>
            <a:r>
              <a:rPr lang="lv-LV" sz="2400" dirty="0"/>
              <a:t>. </a:t>
            </a:r>
            <a:endParaRPr lang="ru-RU" sz="2400" dirty="0"/>
          </a:p>
          <a:p>
            <a:pPr marL="0" indent="0">
              <a:buNone/>
            </a:pPr>
            <a:r>
              <a:rPr lang="lv-LV" sz="2400" dirty="0"/>
              <a:t>Students var saņemt vērtējumu par testu tikai vienu reizi. Ja vērtējums jau ir saņemts, studentam tiek paziņots, ka viņš/viņa nevar atkārtoti kārtot testu.</a:t>
            </a:r>
          </a:p>
        </p:txBody>
      </p:sp>
      <p:pic>
        <p:nvPicPr>
          <p:cNvPr id="5" name="Рисунок 4">
            <a:extLst>
              <a:ext uri="{FF2B5EF4-FFF2-40B4-BE49-F238E27FC236}">
                <a16:creationId xmlns:a16="http://schemas.microsoft.com/office/drawing/2014/main" id="{9A52E23D-DF94-4CE5-B0AA-F1066847EE02}"/>
              </a:ext>
            </a:extLst>
          </p:cNvPr>
          <p:cNvPicPr>
            <a:picLocks noChangeAspect="1"/>
          </p:cNvPicPr>
          <p:nvPr/>
        </p:nvPicPr>
        <p:blipFill>
          <a:blip r:embed="rId2"/>
          <a:stretch>
            <a:fillRect/>
          </a:stretch>
        </p:blipFill>
        <p:spPr>
          <a:xfrm>
            <a:off x="5984259" y="1394989"/>
            <a:ext cx="5108748" cy="4499245"/>
          </a:xfrm>
          <a:prstGeom prst="rect">
            <a:avLst/>
          </a:prstGeom>
        </p:spPr>
      </p:pic>
    </p:spTree>
    <p:extLst>
      <p:ext uri="{BB962C8B-B14F-4D97-AF65-F5344CB8AC3E}">
        <p14:creationId xmlns:p14="http://schemas.microsoft.com/office/powerpoint/2010/main" val="21378386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anim calcmode="lin" valueType="num">
                                      <p:cBhvr>
                                        <p:cTn id="32" dur="1000" fill="hold"/>
                                        <p:tgtEl>
                                          <p:spTgt spid="5"/>
                                        </p:tgtEl>
                                        <p:attrNameLst>
                                          <p:attrName>ppt_x</p:attrName>
                                        </p:attrNameLst>
                                      </p:cBhvr>
                                      <p:tavLst>
                                        <p:tav tm="0">
                                          <p:val>
                                            <p:strVal val="#ppt_x"/>
                                          </p:val>
                                        </p:tav>
                                        <p:tav tm="100000">
                                          <p:val>
                                            <p:strVal val="#ppt_x"/>
                                          </p:val>
                                        </p:tav>
                                      </p:tavLst>
                                    </p:anim>
                                    <p:anim calcmode="lin" valueType="num">
                                      <p:cBhvr>
                                        <p:cTn id="3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89323" cy="1394989"/>
          </a:xfrm>
        </p:spPr>
        <p:txBody>
          <a:bodyPr>
            <a:normAutofit/>
          </a:bodyPr>
          <a:lstStyle/>
          <a:p>
            <a:pPr algn="ctr"/>
            <a:r>
              <a:rPr lang="lv-LV" sz="5400" b="1" dirty="0">
                <a:solidFill>
                  <a:schemeClr val="accent1">
                    <a:lumMod val="50000"/>
                  </a:schemeClr>
                </a:solidFill>
              </a:rPr>
              <a:t>Testa izpildēs process</a:t>
            </a:r>
          </a:p>
        </p:txBody>
      </p:sp>
      <p:pic>
        <p:nvPicPr>
          <p:cNvPr id="8" name="2024-06-15_15-02-21_1">
            <a:hlinkClick r:id="" action="ppaction://media"/>
            <a:extLst>
              <a:ext uri="{FF2B5EF4-FFF2-40B4-BE49-F238E27FC236}">
                <a16:creationId xmlns:a16="http://schemas.microsoft.com/office/drawing/2014/main" id="{3C0F277E-F89A-49D8-B7F7-E5A21F6E78B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59" r="669"/>
          <a:stretch/>
        </p:blipFill>
        <p:spPr>
          <a:xfrm>
            <a:off x="879230" y="1524000"/>
            <a:ext cx="9434147" cy="5334000"/>
          </a:xfrm>
          <a:prstGeom prst="rect">
            <a:avLst/>
          </a:prstGeom>
        </p:spPr>
      </p:pic>
    </p:spTree>
    <p:extLst>
      <p:ext uri="{BB962C8B-B14F-4D97-AF65-F5344CB8AC3E}">
        <p14:creationId xmlns:p14="http://schemas.microsoft.com/office/powerpoint/2010/main" val="36301232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 presetClass="mediacall" presetSubtype="0" fill="hold" nodeType="afterEffect">
                                  <p:stCondLst>
                                    <p:cond delay="250"/>
                                  </p:stCondLst>
                                  <p:childTnLst>
                                    <p:cmd type="call" cmd="playFrom(0.0)">
                                      <p:cBhvr>
                                        <p:cTn id="18" dur="2350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8"/>
                </p:tgtEl>
              </p:cMediaNode>
            </p:video>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98115" cy="1394989"/>
          </a:xfrm>
        </p:spPr>
        <p:txBody>
          <a:bodyPr>
            <a:normAutofit/>
          </a:bodyPr>
          <a:lstStyle/>
          <a:p>
            <a:pPr algn="ctr"/>
            <a:r>
              <a:rPr lang="lv-LV" sz="5400" b="1" dirty="0">
                <a:solidFill>
                  <a:schemeClr val="accent1">
                    <a:lumMod val="50000"/>
                  </a:schemeClr>
                </a:solidFill>
              </a:rPr>
              <a:t>Lietotāja ekspluatācijas instrukcija</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5892799" y="1394988"/>
            <a:ext cx="5173134" cy="5463011"/>
          </a:xfrm>
        </p:spPr>
        <p:txBody>
          <a:bodyPr>
            <a:noAutofit/>
          </a:bodyPr>
          <a:lstStyle/>
          <a:p>
            <a:pPr marL="0" indent="0">
              <a:buNone/>
            </a:pPr>
            <a:r>
              <a:rPr lang="lv-LV" sz="2400" dirty="0"/>
              <a:t>Lietotājam ir iespēja jebkurā laikā saņemt palīdzību par to, kā lietot programmu, vienkārši noklikšķinot uz noteiktu pogu ar vārdu </a:t>
            </a:r>
            <a:r>
              <a:rPr lang="lv-LV" sz="2400" b="1" dirty="0">
                <a:solidFill>
                  <a:schemeClr val="tx2"/>
                </a:solidFill>
              </a:rPr>
              <a:t>"Palidzība"</a:t>
            </a:r>
            <a:r>
              <a:rPr lang="lv-LV" sz="2400" dirty="0">
                <a:solidFill>
                  <a:schemeClr val="tx2"/>
                </a:solidFill>
              </a:rPr>
              <a:t>.</a:t>
            </a:r>
          </a:p>
          <a:p>
            <a:pPr marL="0" indent="0">
              <a:buNone/>
            </a:pPr>
            <a:r>
              <a:rPr lang="lv-LV" sz="2400" b="1" dirty="0">
                <a:solidFill>
                  <a:schemeClr val="tx2"/>
                </a:solidFill>
              </a:rPr>
              <a:t>Palīdzības logs </a:t>
            </a:r>
            <a:r>
              <a:rPr lang="lv-LV" sz="2400" dirty="0"/>
              <a:t>ietver:</a:t>
            </a:r>
          </a:p>
          <a:p>
            <a:pPr>
              <a:lnSpc>
                <a:spcPct val="100000"/>
              </a:lnSpc>
              <a:spcBef>
                <a:spcPts val="400"/>
              </a:spcBef>
            </a:pPr>
            <a:r>
              <a:rPr lang="lv-LV" sz="2400" dirty="0"/>
              <a:t>aprakstu, kā veikt konkrētu darbību dažādiem lietotāju tipiem (studentam vai skolotājam);</a:t>
            </a:r>
          </a:p>
          <a:p>
            <a:pPr>
              <a:lnSpc>
                <a:spcPct val="100000"/>
              </a:lnSpc>
              <a:spcBef>
                <a:spcPts val="400"/>
              </a:spcBef>
            </a:pPr>
            <a:r>
              <a:rPr lang="lv-LV" sz="2400" dirty="0"/>
              <a:t>sadaļu ar biežāk uzdotajiem jautājumiem;</a:t>
            </a:r>
            <a:endParaRPr lang="ru-RU" sz="2400" dirty="0"/>
          </a:p>
          <a:p>
            <a:pPr>
              <a:lnSpc>
                <a:spcPct val="100000"/>
              </a:lnSpc>
              <a:spcBef>
                <a:spcPts val="400"/>
              </a:spcBef>
            </a:pPr>
            <a:r>
              <a:rPr lang="lv-LV" sz="2400" dirty="0"/>
              <a:t>pastu, lai sazinātos ar programmas administrāciju.</a:t>
            </a:r>
            <a:endParaRPr lang="ru-RU" sz="2400" dirty="0"/>
          </a:p>
        </p:txBody>
      </p:sp>
      <p:pic>
        <p:nvPicPr>
          <p:cNvPr id="9" name="2024-06-15_15-02-21_4">
            <a:hlinkClick r:id="" action="ppaction://media"/>
            <a:extLst>
              <a:ext uri="{FF2B5EF4-FFF2-40B4-BE49-F238E27FC236}">
                <a16:creationId xmlns:a16="http://schemas.microsoft.com/office/drawing/2014/main" id="{08E024DF-7D86-4C5B-B222-1DB86D154F7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2554" t="1313" r="12240" b="1532"/>
          <a:stretch/>
        </p:blipFill>
        <p:spPr>
          <a:xfrm>
            <a:off x="287866" y="2113730"/>
            <a:ext cx="5410199" cy="3931471"/>
          </a:xfrm>
          <a:prstGeom prst="rect">
            <a:avLst/>
          </a:prstGeom>
        </p:spPr>
      </p:pic>
    </p:spTree>
    <p:extLst>
      <p:ext uri="{BB962C8B-B14F-4D97-AF65-F5344CB8AC3E}">
        <p14:creationId xmlns:p14="http://schemas.microsoft.com/office/powerpoint/2010/main" val="4275645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 presetClass="mediacall" presetSubtype="0" fill="hold" nodeType="afterEffect">
                                  <p:stCondLst>
                                    <p:cond delay="250"/>
                                  </p:stCondLst>
                                  <p:childTnLst>
                                    <p:cmd type="call" cmd="playFrom(0.0)">
                                      <p:cBhvr>
                                        <p:cTn id="12" dur="1004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9"/>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89323" cy="1394989"/>
          </a:xfrm>
        </p:spPr>
        <p:txBody>
          <a:bodyPr>
            <a:normAutofit/>
          </a:bodyPr>
          <a:lstStyle/>
          <a:p>
            <a:pPr algn="ctr"/>
            <a:r>
              <a:rPr lang="lv-LV" sz="5400" b="1" dirty="0">
                <a:solidFill>
                  <a:schemeClr val="accent1">
                    <a:lumMod val="50000"/>
                  </a:schemeClr>
                </a:solidFill>
              </a:rPr>
              <a:t>Secinājums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206021" y="1392978"/>
            <a:ext cx="5655734" cy="5463011"/>
          </a:xfrm>
        </p:spPr>
        <p:txBody>
          <a:bodyPr>
            <a:noAutofit/>
          </a:bodyPr>
          <a:lstStyle/>
          <a:p>
            <a:pPr marL="0" indent="0">
              <a:buNone/>
            </a:pPr>
            <a:r>
              <a:rPr lang="lv-LV" sz="2400" dirty="0"/>
              <a:t>Darbs šajā programmā man ir devis daudz jaunas un interesantas pieredzes ļoti dažādās jomās. Piemēram, es iemācījos daudz labāk izprast </a:t>
            </a:r>
            <a:r>
              <a:rPr lang="lv-LV" sz="2400" b="1" dirty="0">
                <a:solidFill>
                  <a:schemeClr val="tx2"/>
                </a:solidFill>
              </a:rPr>
              <a:t>augstas kvalitātes grafiskās saskarnes izveides principus </a:t>
            </a:r>
            <a:r>
              <a:rPr lang="lv-LV" sz="2400" dirty="0"/>
              <a:t>un </a:t>
            </a:r>
            <a:r>
              <a:rPr lang="lv-LV" sz="2400" b="1" dirty="0">
                <a:solidFill>
                  <a:schemeClr val="tx2"/>
                </a:solidFill>
              </a:rPr>
              <a:t>darbu ar datu bāzēm</a:t>
            </a:r>
            <a:r>
              <a:rPr lang="lv-LV" sz="2400" dirty="0"/>
              <a:t>. </a:t>
            </a:r>
          </a:p>
          <a:p>
            <a:pPr marL="0" indent="0">
              <a:buNone/>
            </a:pPr>
            <a:r>
              <a:rPr lang="lv-LV" sz="2400" dirty="0"/>
              <a:t>Diemžēl ir dažas nerealizētas idejas, kas manu projektu būtu varējušas padarīt vēl labāku, taču briesmīgā laika trūkuma dēļ tām nav lemts tikt realizētām, bet pat neraugoties uz to, programmas pamatprasības tika īstenotas, un es ar savu darbu esmu pietiekami apmierināts. </a:t>
            </a:r>
            <a:endParaRPr lang="ru-RU" sz="2400" dirty="0"/>
          </a:p>
        </p:txBody>
      </p:sp>
      <p:pic>
        <p:nvPicPr>
          <p:cNvPr id="5" name="Рисунок 4">
            <a:extLst>
              <a:ext uri="{FF2B5EF4-FFF2-40B4-BE49-F238E27FC236}">
                <a16:creationId xmlns:a16="http://schemas.microsoft.com/office/drawing/2014/main" id="{3879971D-1F9A-4832-9868-210C8D0DE9D8}"/>
              </a:ext>
            </a:extLst>
          </p:cNvPr>
          <p:cNvPicPr>
            <a:picLocks noChangeAspect="1"/>
          </p:cNvPicPr>
          <p:nvPr/>
        </p:nvPicPr>
        <p:blipFill>
          <a:blip r:embed="rId2"/>
          <a:stretch>
            <a:fillRect/>
          </a:stretch>
        </p:blipFill>
        <p:spPr>
          <a:xfrm>
            <a:off x="6028267" y="1392978"/>
            <a:ext cx="3808658" cy="2417033"/>
          </a:xfrm>
          <a:prstGeom prst="rect">
            <a:avLst/>
          </a:prstGeom>
        </p:spPr>
      </p:pic>
      <p:pic>
        <p:nvPicPr>
          <p:cNvPr id="7" name="Рисунок 6">
            <a:extLst>
              <a:ext uri="{FF2B5EF4-FFF2-40B4-BE49-F238E27FC236}">
                <a16:creationId xmlns:a16="http://schemas.microsoft.com/office/drawing/2014/main" id="{8CD03D64-0277-4742-AD93-7A53D232E700}"/>
              </a:ext>
            </a:extLst>
          </p:cNvPr>
          <p:cNvPicPr>
            <a:picLocks noChangeAspect="1"/>
          </p:cNvPicPr>
          <p:nvPr/>
        </p:nvPicPr>
        <p:blipFill>
          <a:blip r:embed="rId3"/>
          <a:stretch>
            <a:fillRect/>
          </a:stretch>
        </p:blipFill>
        <p:spPr>
          <a:xfrm>
            <a:off x="6496759" y="2505993"/>
            <a:ext cx="4296239" cy="1884671"/>
          </a:xfrm>
          <a:prstGeom prst="rect">
            <a:avLst/>
          </a:prstGeom>
        </p:spPr>
      </p:pic>
      <p:pic>
        <p:nvPicPr>
          <p:cNvPr id="9" name="Рисунок 8">
            <a:extLst>
              <a:ext uri="{FF2B5EF4-FFF2-40B4-BE49-F238E27FC236}">
                <a16:creationId xmlns:a16="http://schemas.microsoft.com/office/drawing/2014/main" id="{167AD64A-0339-47A7-9BB9-9A7B3698B94A}"/>
              </a:ext>
            </a:extLst>
          </p:cNvPr>
          <p:cNvPicPr>
            <a:picLocks noChangeAspect="1"/>
          </p:cNvPicPr>
          <p:nvPr/>
        </p:nvPicPr>
        <p:blipFill>
          <a:blip r:embed="rId4"/>
          <a:stretch>
            <a:fillRect/>
          </a:stretch>
        </p:blipFill>
        <p:spPr>
          <a:xfrm>
            <a:off x="7525168" y="3533392"/>
            <a:ext cx="3512810" cy="2775245"/>
          </a:xfrm>
          <a:prstGeom prst="rect">
            <a:avLst/>
          </a:prstGeom>
        </p:spPr>
      </p:pic>
    </p:spTree>
    <p:extLst>
      <p:ext uri="{BB962C8B-B14F-4D97-AF65-F5344CB8AC3E}">
        <p14:creationId xmlns:p14="http://schemas.microsoft.com/office/powerpoint/2010/main" val="41610873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305F2BA2-D1F1-46D2-B7B9-C3F206C4D679}"/>
              </a:ext>
            </a:extLst>
          </p:cNvPr>
          <p:cNvSpPr>
            <a:spLocks noGrp="1"/>
          </p:cNvSpPr>
          <p:nvPr>
            <p:ph type="ctrTitle"/>
          </p:nvPr>
        </p:nvSpPr>
        <p:spPr>
          <a:xfrm>
            <a:off x="1557952" y="1430866"/>
            <a:ext cx="9076097" cy="3996268"/>
          </a:xfrm>
        </p:spPr>
        <p:txBody>
          <a:bodyPr>
            <a:noAutofit/>
          </a:bodyPr>
          <a:lstStyle/>
          <a:p>
            <a:pPr algn="ctr"/>
            <a:r>
              <a:rPr lang="lv-LV" sz="14900" dirty="0"/>
              <a:t>Paldies par uzmanību!</a:t>
            </a:r>
            <a:endParaRPr lang="ru-RU" sz="14900" dirty="0"/>
          </a:p>
        </p:txBody>
      </p:sp>
    </p:spTree>
    <p:extLst>
      <p:ext uri="{BB962C8B-B14F-4D97-AF65-F5344CB8AC3E}">
        <p14:creationId xmlns:p14="http://schemas.microsoft.com/office/powerpoint/2010/main" val="1748566630"/>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279399"/>
            <a:ext cx="10522712" cy="1115589"/>
          </a:xfrm>
        </p:spPr>
        <p:txBody>
          <a:bodyPr>
            <a:normAutofit/>
          </a:bodyPr>
          <a:lstStyle/>
          <a:p>
            <a:r>
              <a:rPr lang="lv-LV" sz="5400" b="1" dirty="0">
                <a:solidFill>
                  <a:schemeClr val="accent1">
                    <a:lumMod val="50000"/>
                  </a:schemeClr>
                </a:solidFill>
              </a:rPr>
              <a:t>Uzdevuma formulējums</a:t>
            </a:r>
            <a:endParaRPr lang="ru-RU" sz="5400" b="1" dirty="0">
              <a:solidFill>
                <a:schemeClr val="accent1">
                  <a:lumMod val="50000"/>
                </a:schemeClr>
              </a:solidFill>
            </a:endParaRP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4"/>
            <a:ext cx="6417141" cy="5251345"/>
          </a:xfrm>
        </p:spPr>
        <p:txBody>
          <a:bodyPr>
            <a:noAutofit/>
          </a:bodyPr>
          <a:lstStyle/>
          <a:p>
            <a:pPr marL="0" indent="0">
              <a:buNone/>
            </a:pPr>
            <a:r>
              <a:rPr lang="lv-LV" sz="2400" dirty="0"/>
              <a:t>Izstrādājiet testēšanas sistēmas lietojumprogrammu </a:t>
            </a:r>
            <a:r>
              <a:rPr lang="lv-LV" sz="2400" b="1" dirty="0">
                <a:solidFill>
                  <a:schemeClr val="tx2"/>
                </a:solidFill>
              </a:rPr>
              <a:t>NetBeans</a:t>
            </a:r>
            <a:r>
              <a:rPr lang="lv-LV" sz="2400" dirty="0"/>
              <a:t> vidē ar grafisko lietotāja saskarni. </a:t>
            </a:r>
            <a:endParaRPr lang="ru-RU" sz="2400" dirty="0"/>
          </a:p>
          <a:p>
            <a:pPr marL="0" indent="0">
              <a:buNone/>
            </a:pPr>
            <a:r>
              <a:rPr lang="lv-LV" sz="2400" dirty="0"/>
              <a:t>Izstrādātajai lietojumprogrammai jāļauj </a:t>
            </a:r>
            <a:r>
              <a:rPr lang="lv-LV" sz="2400" b="1" dirty="0">
                <a:solidFill>
                  <a:schemeClr val="tx2"/>
                </a:solidFill>
              </a:rPr>
              <a:t>ievadīt</a:t>
            </a:r>
            <a:r>
              <a:rPr lang="lv-LV" sz="2400" dirty="0"/>
              <a:t>, </a:t>
            </a:r>
            <a:r>
              <a:rPr lang="lv-LV" sz="2400" b="1" dirty="0">
                <a:solidFill>
                  <a:schemeClr val="tx2"/>
                </a:solidFill>
              </a:rPr>
              <a:t>rediģēt</a:t>
            </a:r>
            <a:r>
              <a:rPr lang="lv-LV" sz="2400" dirty="0"/>
              <a:t>, </a:t>
            </a:r>
            <a:r>
              <a:rPr lang="lv-LV" sz="2400" b="1" dirty="0">
                <a:solidFill>
                  <a:schemeClr val="tx2"/>
                </a:solidFill>
              </a:rPr>
              <a:t>apstrādāt</a:t>
            </a:r>
            <a:r>
              <a:rPr lang="lv-LV" sz="2400" dirty="0"/>
              <a:t> un </a:t>
            </a:r>
            <a:r>
              <a:rPr lang="lv-LV" sz="2400" b="1" dirty="0">
                <a:solidFill>
                  <a:schemeClr val="tx2"/>
                </a:solidFill>
              </a:rPr>
              <a:t>izvadīt</a:t>
            </a:r>
            <a:r>
              <a:rPr lang="lv-LV" sz="2400" dirty="0"/>
              <a:t> informāciju, lai nodrošinātu </a:t>
            </a:r>
            <a:r>
              <a:rPr lang="lv-LV" sz="2400" b="1" dirty="0">
                <a:solidFill>
                  <a:schemeClr val="tx2"/>
                </a:solidFill>
              </a:rPr>
              <a:t>testēšanas sistēmas pamatfunkcijas</a:t>
            </a:r>
            <a:r>
              <a:rPr lang="lv-LV" sz="2400" dirty="0"/>
              <a:t>. </a:t>
            </a:r>
          </a:p>
          <a:p>
            <a:pPr marL="0" indent="0">
              <a:buNone/>
            </a:pPr>
            <a:r>
              <a:rPr lang="lv-LV" sz="2400" dirty="0"/>
              <a:t>Pamatfunkcijas un prasības:</a:t>
            </a:r>
          </a:p>
          <a:p>
            <a:pPr lvl="1">
              <a:spcBef>
                <a:spcPts val="400"/>
              </a:spcBef>
            </a:pPr>
            <a:r>
              <a:rPr lang="lv-LV" sz="2400" dirty="0"/>
              <a:t>Kvalitatīva grafiskā lietotāja saskarne (</a:t>
            </a:r>
            <a:r>
              <a:rPr lang="lv-LV" sz="2400" b="1" dirty="0">
                <a:solidFill>
                  <a:schemeClr val="tx2"/>
                </a:solidFill>
              </a:rPr>
              <a:t>GUI</a:t>
            </a:r>
            <a:r>
              <a:rPr lang="lv-LV" sz="2400" dirty="0"/>
              <a:t>).</a:t>
            </a:r>
          </a:p>
          <a:p>
            <a:pPr lvl="1">
              <a:spcBef>
                <a:spcPts val="400"/>
              </a:spcBef>
            </a:pPr>
            <a:r>
              <a:rPr lang="lv-LV" sz="2400" dirty="0"/>
              <a:t>Spēja pārvaldīt un izpildīt testus </a:t>
            </a:r>
          </a:p>
          <a:p>
            <a:pPr lvl="1">
              <a:spcBef>
                <a:spcPts val="400"/>
              </a:spcBef>
            </a:pPr>
            <a:r>
              <a:rPr lang="lv-LV" sz="2400" dirty="0"/>
              <a:t>spēja pārvaldīt lietotājus un to novērtējumus</a:t>
            </a:r>
          </a:p>
          <a:p>
            <a:pPr lvl="1">
              <a:spcBef>
                <a:spcPts val="400"/>
              </a:spcBef>
            </a:pPr>
            <a:r>
              <a:rPr lang="lv-LV" sz="2400" dirty="0"/>
              <a:t>Izstrādāta klašu hierarhija.</a:t>
            </a:r>
            <a:endParaRPr lang="ru-RU" sz="2400" dirty="0"/>
          </a:p>
        </p:txBody>
      </p:sp>
      <p:pic>
        <p:nvPicPr>
          <p:cNvPr id="6" name="Рисунок 5">
            <a:extLst>
              <a:ext uri="{FF2B5EF4-FFF2-40B4-BE49-F238E27FC236}">
                <a16:creationId xmlns:a16="http://schemas.microsoft.com/office/drawing/2014/main" id="{F7BE4E5D-3C82-4A1A-83DF-6A45B152FF6A}"/>
              </a:ext>
            </a:extLst>
          </p:cNvPr>
          <p:cNvPicPr>
            <a:picLocks noChangeAspect="1"/>
          </p:cNvPicPr>
          <p:nvPr/>
        </p:nvPicPr>
        <p:blipFill>
          <a:blip r:embed="rId2"/>
          <a:stretch>
            <a:fillRect/>
          </a:stretch>
        </p:blipFill>
        <p:spPr>
          <a:xfrm>
            <a:off x="7121820" y="1701800"/>
            <a:ext cx="3773425" cy="4351337"/>
          </a:xfrm>
          <a:prstGeom prst="rect">
            <a:avLst/>
          </a:prstGeom>
        </p:spPr>
      </p:pic>
    </p:spTree>
    <p:extLst>
      <p:ext uri="{BB962C8B-B14F-4D97-AF65-F5344CB8AC3E}">
        <p14:creationId xmlns:p14="http://schemas.microsoft.com/office/powerpoint/2010/main" val="2822484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Effect transition="in" filter="fade">
                                      <p:cBhvr>
                                        <p:cTn id="30" dur="1000"/>
                                        <p:tgtEl>
                                          <p:spTgt spid="3">
                                            <p:txEl>
                                              <p:pRg st="3" end="3"/>
                                            </p:txEl>
                                          </p:spTgt>
                                        </p:tgtEl>
                                      </p:cBhvr>
                                    </p:animEffect>
                                    <p:anim calcmode="lin" valueType="num">
                                      <p:cBhvr>
                                        <p:cTn id="3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fade">
                                      <p:cBhvr>
                                        <p:cTn id="40" dur="1000"/>
                                        <p:tgtEl>
                                          <p:spTgt spid="3">
                                            <p:txEl>
                                              <p:pRg st="5" end="5"/>
                                            </p:txEl>
                                          </p:spTgt>
                                        </p:tgtEl>
                                      </p:cBhvr>
                                    </p:animEffect>
                                    <p:anim calcmode="lin" valueType="num">
                                      <p:cBhvr>
                                        <p:cTn id="4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5" end="5"/>
                                            </p:txEl>
                                          </p:spTgt>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animEffect transition="in" filter="fade">
                                      <p:cBhvr>
                                        <p:cTn id="45" dur="1000"/>
                                        <p:tgtEl>
                                          <p:spTgt spid="3">
                                            <p:txEl>
                                              <p:pRg st="6" end="6"/>
                                            </p:txEl>
                                          </p:spTgt>
                                        </p:tgtEl>
                                      </p:cBhvr>
                                    </p:animEffect>
                                    <p:anim calcmode="lin" valueType="num">
                                      <p:cBhvr>
                                        <p:cTn id="4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48" fill="hold">
                            <p:stCondLst>
                              <p:cond delay="4000"/>
                            </p:stCondLst>
                            <p:childTnLst>
                              <p:par>
                                <p:cTn id="49" presetID="42" presetClass="entr" presetSubtype="0" fill="hold" nodeType="after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fade">
                                      <p:cBhvr>
                                        <p:cTn id="51" dur="1000"/>
                                        <p:tgtEl>
                                          <p:spTgt spid="6"/>
                                        </p:tgtEl>
                                      </p:cBhvr>
                                    </p:animEffect>
                                    <p:anim calcmode="lin" valueType="num">
                                      <p:cBhvr>
                                        <p:cTn id="52" dur="1000" fill="hold"/>
                                        <p:tgtEl>
                                          <p:spTgt spid="6"/>
                                        </p:tgtEl>
                                        <p:attrNameLst>
                                          <p:attrName>ppt_x</p:attrName>
                                        </p:attrNameLst>
                                      </p:cBhvr>
                                      <p:tavLst>
                                        <p:tav tm="0">
                                          <p:val>
                                            <p:strVal val="#ppt_x"/>
                                          </p:val>
                                        </p:tav>
                                        <p:tav tm="100000">
                                          <p:val>
                                            <p:strVal val="#ppt_x"/>
                                          </p:val>
                                        </p:tav>
                                      </p:tavLst>
                                    </p:anim>
                                    <p:anim calcmode="lin" valueType="num">
                                      <p:cBhvr>
                                        <p:cTn id="5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1"/>
            <a:ext cx="10522712" cy="1394988"/>
          </a:xfrm>
        </p:spPr>
        <p:txBody>
          <a:bodyPr>
            <a:normAutofit/>
          </a:bodyPr>
          <a:lstStyle/>
          <a:p>
            <a:pPr algn="ctr"/>
            <a:r>
              <a:rPr lang="lv-LV" sz="5400" b="1" dirty="0">
                <a:solidFill>
                  <a:schemeClr val="accent1">
                    <a:lumMod val="50000"/>
                  </a:schemeClr>
                </a:solidFill>
              </a:rPr>
              <a:t>Sistēmas 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5"/>
            <a:ext cx="10522712" cy="848678"/>
          </a:xfrm>
        </p:spPr>
        <p:txBody>
          <a:bodyPr>
            <a:noAutofit/>
          </a:bodyPr>
          <a:lstStyle/>
          <a:p>
            <a:pPr marL="0" indent="0">
              <a:buNone/>
            </a:pPr>
            <a:r>
              <a:rPr lang="lv-LV" sz="2400" dirty="0"/>
              <a:t>Manas testēšanas sistēmas</a:t>
            </a:r>
            <a:r>
              <a:rPr lang="ru-RU" sz="2400" dirty="0"/>
              <a:t> </a:t>
            </a:r>
            <a:r>
              <a:rPr lang="lv-LV" sz="2400" dirty="0"/>
              <a:t>programmas </a:t>
            </a:r>
            <a:r>
              <a:rPr lang="lv-LV" sz="2400" b="1" dirty="0">
                <a:solidFill>
                  <a:schemeClr val="tx2"/>
                </a:solidFill>
              </a:rPr>
              <a:t>funkcionālās prasības</a:t>
            </a:r>
            <a:r>
              <a:rPr lang="lv-LV" sz="2400" dirty="0"/>
              <a:t>, kas izriet no uzdevuma, ir šādas:</a:t>
            </a:r>
            <a:endParaRPr lang="ru-RU" sz="2400" dirty="0"/>
          </a:p>
        </p:txBody>
      </p:sp>
      <p:sp>
        <p:nvSpPr>
          <p:cNvPr id="7" name="Объект 2">
            <a:extLst>
              <a:ext uri="{FF2B5EF4-FFF2-40B4-BE49-F238E27FC236}">
                <a16:creationId xmlns:a16="http://schemas.microsoft.com/office/drawing/2014/main" id="{2A832676-C680-4A94-8F97-128CF518F65B}"/>
              </a:ext>
            </a:extLst>
          </p:cNvPr>
          <p:cNvSpPr txBox="1">
            <a:spLocks/>
          </p:cNvSpPr>
          <p:nvPr/>
        </p:nvSpPr>
        <p:spPr>
          <a:xfrm>
            <a:off x="372533" y="2226733"/>
            <a:ext cx="10522712" cy="848678"/>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Vispārīgās funkcijas</a:t>
            </a:r>
            <a:endParaRPr lang="ru-RU" sz="2400" b="1" dirty="0">
              <a:solidFill>
                <a:schemeClr val="accent1">
                  <a:lumMod val="50000"/>
                </a:schemeClr>
              </a:solidFill>
            </a:endParaRPr>
          </a:p>
          <a:p>
            <a:pPr marL="0" indent="0" algn="ctr">
              <a:spcBef>
                <a:spcPts val="0"/>
              </a:spcBef>
              <a:spcAft>
                <a:spcPts val="0"/>
              </a:spcAft>
              <a:buFont typeface="Arial" pitchFamily="34" charset="0"/>
              <a:buNone/>
            </a:pPr>
            <a:r>
              <a:rPr lang="fi-FI" sz="2400" dirty="0"/>
              <a:t>Konta pieteikšanās/ jauna konta reģistrēšana.</a:t>
            </a:r>
            <a:endParaRPr lang="ru-RU" sz="2400" dirty="0"/>
          </a:p>
        </p:txBody>
      </p:sp>
      <p:sp>
        <p:nvSpPr>
          <p:cNvPr id="8" name="Объект 2">
            <a:extLst>
              <a:ext uri="{FF2B5EF4-FFF2-40B4-BE49-F238E27FC236}">
                <a16:creationId xmlns:a16="http://schemas.microsoft.com/office/drawing/2014/main" id="{33C040DF-BF1F-4789-9A20-241EC9442595}"/>
              </a:ext>
            </a:extLst>
          </p:cNvPr>
          <p:cNvSpPr txBox="1">
            <a:spLocks/>
          </p:cNvSpPr>
          <p:nvPr/>
        </p:nvSpPr>
        <p:spPr>
          <a:xfrm>
            <a:off x="288844" y="3437792"/>
            <a:ext cx="5122333" cy="2523066"/>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Studentiem:</a:t>
            </a:r>
            <a:endParaRPr lang="ru-RU" sz="2400" b="1" dirty="0">
              <a:solidFill>
                <a:schemeClr val="accent1">
                  <a:lumMod val="50000"/>
                </a:schemeClr>
              </a:solidFill>
            </a:endParaRPr>
          </a:p>
          <a:p>
            <a:pPr algn="ctr">
              <a:spcBef>
                <a:spcPts val="0"/>
              </a:spcBef>
              <a:spcAft>
                <a:spcPts val="0"/>
              </a:spcAft>
            </a:pPr>
            <a:r>
              <a:rPr lang="lv-LV" sz="2400" dirty="0"/>
              <a:t>Pieejamo testu saraksta apskatīšana.</a:t>
            </a:r>
            <a:endParaRPr lang="ru-RU" sz="2400" dirty="0"/>
          </a:p>
          <a:p>
            <a:pPr algn="ctr">
              <a:spcBef>
                <a:spcPts val="0"/>
              </a:spcBef>
              <a:spcAft>
                <a:spcPts val="0"/>
              </a:spcAft>
            </a:pPr>
            <a:r>
              <a:rPr lang="lv-LV" sz="2400" dirty="0"/>
              <a:t>Testa kārtošana un vērtējuma saņemšana.</a:t>
            </a:r>
            <a:endParaRPr lang="ru-RU" sz="2400" dirty="0"/>
          </a:p>
          <a:p>
            <a:pPr algn="ctr">
              <a:spcBef>
                <a:spcPts val="0"/>
              </a:spcBef>
              <a:spcAft>
                <a:spcPts val="0"/>
              </a:spcAft>
            </a:pPr>
            <a:r>
              <a:rPr lang="lv-LV" sz="2400" dirty="0"/>
              <a:t>Visu testu vērtējumu saraksta skatīšana.</a:t>
            </a:r>
            <a:endParaRPr lang="ru-RU" sz="2400" dirty="0"/>
          </a:p>
        </p:txBody>
      </p:sp>
      <p:sp>
        <p:nvSpPr>
          <p:cNvPr id="9" name="Объект 2">
            <a:extLst>
              <a:ext uri="{FF2B5EF4-FFF2-40B4-BE49-F238E27FC236}">
                <a16:creationId xmlns:a16="http://schemas.microsoft.com/office/drawing/2014/main" id="{8423F799-4AC2-4E16-9F60-4431A528B2FB}"/>
              </a:ext>
            </a:extLst>
          </p:cNvPr>
          <p:cNvSpPr txBox="1">
            <a:spLocks/>
          </p:cNvSpPr>
          <p:nvPr/>
        </p:nvSpPr>
        <p:spPr>
          <a:xfrm>
            <a:off x="5992720" y="3429000"/>
            <a:ext cx="5122333" cy="3344334"/>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Font typeface="Arial" pitchFamily="34" charset="0"/>
              <a:buNone/>
            </a:pPr>
            <a:r>
              <a:rPr lang="lv-LV" sz="2400" b="1" dirty="0">
                <a:solidFill>
                  <a:schemeClr val="accent1">
                    <a:lumMod val="50000"/>
                  </a:schemeClr>
                </a:solidFill>
              </a:rPr>
              <a:t>Skolotājiem:</a:t>
            </a:r>
            <a:endParaRPr lang="ru-RU" sz="2400" b="1" dirty="0">
              <a:solidFill>
                <a:schemeClr val="accent1">
                  <a:lumMod val="50000"/>
                </a:schemeClr>
              </a:solidFill>
            </a:endParaRPr>
          </a:p>
          <a:p>
            <a:pPr algn="ctr">
              <a:spcBef>
                <a:spcPts val="0"/>
              </a:spcBef>
              <a:spcAft>
                <a:spcPts val="0"/>
              </a:spcAft>
            </a:pPr>
            <a:r>
              <a:rPr lang="lv-LV" sz="2400" dirty="0"/>
              <a:t>Testu izveide un dzēšana.</a:t>
            </a:r>
            <a:endParaRPr lang="ru-RU" sz="2400" dirty="0"/>
          </a:p>
          <a:p>
            <a:pPr algn="ctr">
              <a:spcBef>
                <a:spcPts val="0"/>
              </a:spcBef>
              <a:spcAft>
                <a:spcPts val="0"/>
              </a:spcAft>
            </a:pPr>
            <a:r>
              <a:rPr lang="lv-LV" sz="2400" dirty="0"/>
              <a:t>Visu studentu rezultātu atgūšana.</a:t>
            </a:r>
            <a:endParaRPr lang="ru-RU" sz="2400" dirty="0"/>
          </a:p>
          <a:p>
            <a:pPr algn="ctr">
              <a:spcBef>
                <a:spcPts val="0"/>
              </a:spcBef>
              <a:spcAft>
                <a:spcPts val="0"/>
              </a:spcAft>
            </a:pPr>
            <a:r>
              <a:rPr lang="lv-LV" sz="2400" dirty="0"/>
              <a:t>Darbs ar studentu rezultātiem (modificēt / dzēst).</a:t>
            </a:r>
            <a:endParaRPr lang="ru-RU" sz="2400" dirty="0"/>
          </a:p>
          <a:p>
            <a:pPr algn="ctr">
              <a:spcBef>
                <a:spcPts val="0"/>
              </a:spcBef>
              <a:spcAft>
                <a:spcPts val="0"/>
              </a:spcAft>
            </a:pPr>
            <a:r>
              <a:rPr lang="lv-LV" sz="2400" dirty="0"/>
              <a:t>Darbs ar studentu datu sarakstu (jauna studenta pievienošana / esošo studentu datu modificēšana/dzēšana).</a:t>
            </a:r>
            <a:endParaRPr lang="ru-RU" sz="2400" dirty="0"/>
          </a:p>
        </p:txBody>
      </p:sp>
      <p:cxnSp>
        <p:nvCxnSpPr>
          <p:cNvPr id="10" name="Прямая со стрелкой 9">
            <a:extLst>
              <a:ext uri="{FF2B5EF4-FFF2-40B4-BE49-F238E27FC236}">
                <a16:creationId xmlns:a16="http://schemas.microsoft.com/office/drawing/2014/main" id="{E4E608D6-20C4-4B0C-BD3E-B8C45B425C68}"/>
              </a:ext>
            </a:extLst>
          </p:cNvPr>
          <p:cNvCxnSpPr>
            <a:cxnSpLocks/>
            <a:endCxn id="8" idx="0"/>
          </p:cNvCxnSpPr>
          <p:nvPr/>
        </p:nvCxnSpPr>
        <p:spPr>
          <a:xfrm flipH="1">
            <a:off x="2850011" y="2989059"/>
            <a:ext cx="1147234"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Прямая со стрелкой 11">
            <a:extLst>
              <a:ext uri="{FF2B5EF4-FFF2-40B4-BE49-F238E27FC236}">
                <a16:creationId xmlns:a16="http://schemas.microsoft.com/office/drawing/2014/main" id="{1525894F-50E3-4D81-98A3-8173379E078B}"/>
              </a:ext>
            </a:extLst>
          </p:cNvPr>
          <p:cNvCxnSpPr>
            <a:endCxn id="9" idx="0"/>
          </p:cNvCxnSpPr>
          <p:nvPr/>
        </p:nvCxnSpPr>
        <p:spPr>
          <a:xfrm>
            <a:off x="7416475" y="2980267"/>
            <a:ext cx="1137412" cy="448733"/>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82737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1000"/>
                                        <p:tgtEl>
                                          <p:spTgt spid="8">
                                            <p:txEl>
                                              <p:pRg st="0" end="0"/>
                                            </p:txEl>
                                          </p:spTgt>
                                        </p:tgtEl>
                                      </p:cBhvr>
                                    </p:animEffect>
                                    <p:anim calcmode="lin" valueType="num">
                                      <p:cBhvr>
                                        <p:cTn id="32"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3"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8">
                                            <p:txEl>
                                              <p:pRg st="1" end="1"/>
                                            </p:txEl>
                                          </p:spTgt>
                                        </p:tgtEl>
                                        <p:attrNameLst>
                                          <p:attrName>style.visibility</p:attrName>
                                        </p:attrNameLst>
                                      </p:cBhvr>
                                      <p:to>
                                        <p:strVal val="visible"/>
                                      </p:to>
                                    </p:set>
                                    <p:animEffect transition="in" filter="fade">
                                      <p:cBhvr>
                                        <p:cTn id="37" dur="1000"/>
                                        <p:tgtEl>
                                          <p:spTgt spid="8">
                                            <p:txEl>
                                              <p:pRg st="1" end="1"/>
                                            </p:txEl>
                                          </p:spTgt>
                                        </p:tgtEl>
                                      </p:cBhvr>
                                    </p:animEffect>
                                    <p:anim calcmode="lin" valueType="num">
                                      <p:cBhvr>
                                        <p:cTn id="38"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39"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8">
                                            <p:txEl>
                                              <p:pRg st="2" end="2"/>
                                            </p:txEl>
                                          </p:spTgt>
                                        </p:tgtEl>
                                        <p:attrNameLst>
                                          <p:attrName>style.visibility</p:attrName>
                                        </p:attrNameLst>
                                      </p:cBhvr>
                                      <p:to>
                                        <p:strVal val="visible"/>
                                      </p:to>
                                    </p:set>
                                    <p:animEffect transition="in" filter="fade">
                                      <p:cBhvr>
                                        <p:cTn id="43" dur="1000"/>
                                        <p:tgtEl>
                                          <p:spTgt spid="8">
                                            <p:txEl>
                                              <p:pRg st="2" end="2"/>
                                            </p:txEl>
                                          </p:spTgt>
                                        </p:tgtEl>
                                      </p:cBhvr>
                                    </p:animEffect>
                                    <p:anim calcmode="lin" valueType="num">
                                      <p:cBhvr>
                                        <p:cTn id="44"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45"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nodeType="afterEffect">
                                  <p:stCondLst>
                                    <p:cond delay="0"/>
                                  </p:stCondLst>
                                  <p:childTnLst>
                                    <p:set>
                                      <p:cBhvr>
                                        <p:cTn id="48" dur="1" fill="hold">
                                          <p:stCondLst>
                                            <p:cond delay="0"/>
                                          </p:stCondLst>
                                        </p:cTn>
                                        <p:tgtEl>
                                          <p:spTgt spid="8">
                                            <p:txEl>
                                              <p:pRg st="3" end="3"/>
                                            </p:txEl>
                                          </p:spTgt>
                                        </p:tgtEl>
                                        <p:attrNameLst>
                                          <p:attrName>style.visibility</p:attrName>
                                        </p:attrNameLst>
                                      </p:cBhvr>
                                      <p:to>
                                        <p:strVal val="visible"/>
                                      </p:to>
                                    </p:set>
                                    <p:animEffect transition="in" filter="fade">
                                      <p:cBhvr>
                                        <p:cTn id="49" dur="1000"/>
                                        <p:tgtEl>
                                          <p:spTgt spid="8">
                                            <p:txEl>
                                              <p:pRg st="3" end="3"/>
                                            </p:txEl>
                                          </p:spTgt>
                                        </p:tgtEl>
                                      </p:cBhvr>
                                    </p:animEffect>
                                    <p:anim calcmode="lin" valueType="num">
                                      <p:cBhvr>
                                        <p:cTn id="50"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51" dur="1000" fill="hold"/>
                                        <p:tgtEl>
                                          <p:spTgt spid="8">
                                            <p:txEl>
                                              <p:pRg st="3" end="3"/>
                                            </p:txEl>
                                          </p:spTgt>
                                        </p:tgtEl>
                                        <p:attrNameLst>
                                          <p:attrName>ppt_y</p:attrName>
                                        </p:attrNameLst>
                                      </p:cBhvr>
                                      <p:tavLst>
                                        <p:tav tm="0">
                                          <p:val>
                                            <p:strVal val="#ppt_y+.1"/>
                                          </p:val>
                                        </p:tav>
                                        <p:tav tm="100000">
                                          <p:val>
                                            <p:strVal val="#ppt_y"/>
                                          </p:val>
                                        </p:tav>
                                      </p:tavLst>
                                    </p:anim>
                                  </p:childTnLst>
                                </p:cTn>
                              </p:par>
                            </p:childTnLst>
                          </p:cTn>
                        </p:par>
                        <p:par>
                          <p:cTn id="52" fill="hold">
                            <p:stCondLst>
                              <p:cond delay="8000"/>
                            </p:stCondLst>
                            <p:childTnLst>
                              <p:par>
                                <p:cTn id="53" presetID="42" presetClass="entr" presetSubtype="0" fill="hold" nodeType="after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1000"/>
                                        <p:tgtEl>
                                          <p:spTgt spid="12"/>
                                        </p:tgtEl>
                                      </p:cBhvr>
                                    </p:animEffect>
                                    <p:anim calcmode="lin" valueType="num">
                                      <p:cBhvr>
                                        <p:cTn id="56" dur="1000" fill="hold"/>
                                        <p:tgtEl>
                                          <p:spTgt spid="12"/>
                                        </p:tgtEl>
                                        <p:attrNameLst>
                                          <p:attrName>ppt_x</p:attrName>
                                        </p:attrNameLst>
                                      </p:cBhvr>
                                      <p:tavLst>
                                        <p:tav tm="0">
                                          <p:val>
                                            <p:strVal val="#ppt_x"/>
                                          </p:val>
                                        </p:tav>
                                        <p:tav tm="100000">
                                          <p:val>
                                            <p:strVal val="#ppt_x"/>
                                          </p:val>
                                        </p:tav>
                                      </p:tavLst>
                                    </p:anim>
                                    <p:anim calcmode="lin" valueType="num">
                                      <p:cBhvr>
                                        <p:cTn id="57" dur="1000" fill="hold"/>
                                        <p:tgtEl>
                                          <p:spTgt spid="12"/>
                                        </p:tgtEl>
                                        <p:attrNameLst>
                                          <p:attrName>ppt_y</p:attrName>
                                        </p:attrNameLst>
                                      </p:cBhvr>
                                      <p:tavLst>
                                        <p:tav tm="0">
                                          <p:val>
                                            <p:strVal val="#ppt_y+.1"/>
                                          </p:val>
                                        </p:tav>
                                        <p:tav tm="100000">
                                          <p:val>
                                            <p:strVal val="#ppt_y"/>
                                          </p:val>
                                        </p:tav>
                                      </p:tavLst>
                                    </p:anim>
                                  </p:childTnLst>
                                </p:cTn>
                              </p:par>
                            </p:childTnLst>
                          </p:cTn>
                        </p:par>
                        <p:par>
                          <p:cTn id="58" fill="hold">
                            <p:stCondLst>
                              <p:cond delay="9000"/>
                            </p:stCondLst>
                            <p:childTnLst>
                              <p:par>
                                <p:cTn id="59" presetID="42" presetClass="entr" presetSubtype="0" fill="hold" nodeType="afterEffect">
                                  <p:stCondLst>
                                    <p:cond delay="0"/>
                                  </p:stCondLst>
                                  <p:childTnLst>
                                    <p:set>
                                      <p:cBhvr>
                                        <p:cTn id="60" dur="1" fill="hold">
                                          <p:stCondLst>
                                            <p:cond delay="0"/>
                                          </p:stCondLst>
                                        </p:cTn>
                                        <p:tgtEl>
                                          <p:spTgt spid="9">
                                            <p:txEl>
                                              <p:pRg st="0" end="0"/>
                                            </p:txEl>
                                          </p:spTgt>
                                        </p:tgtEl>
                                        <p:attrNameLst>
                                          <p:attrName>style.visibility</p:attrName>
                                        </p:attrNameLst>
                                      </p:cBhvr>
                                      <p:to>
                                        <p:strVal val="visible"/>
                                      </p:to>
                                    </p:set>
                                    <p:animEffect transition="in" filter="fade">
                                      <p:cBhvr>
                                        <p:cTn id="61" dur="1000"/>
                                        <p:tgtEl>
                                          <p:spTgt spid="9">
                                            <p:txEl>
                                              <p:pRg st="0" end="0"/>
                                            </p:txEl>
                                          </p:spTgt>
                                        </p:tgtEl>
                                      </p:cBhvr>
                                    </p:animEffect>
                                    <p:anim calcmode="lin" valueType="num">
                                      <p:cBhvr>
                                        <p:cTn id="62"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63"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64" fill="hold">
                            <p:stCondLst>
                              <p:cond delay="10000"/>
                            </p:stCondLst>
                            <p:childTnLst>
                              <p:par>
                                <p:cTn id="65" presetID="42" presetClass="entr" presetSubtype="0" fill="hold" nodeType="afterEffect">
                                  <p:stCondLst>
                                    <p:cond delay="0"/>
                                  </p:stCondLst>
                                  <p:childTnLst>
                                    <p:set>
                                      <p:cBhvr>
                                        <p:cTn id="66" dur="1" fill="hold">
                                          <p:stCondLst>
                                            <p:cond delay="0"/>
                                          </p:stCondLst>
                                        </p:cTn>
                                        <p:tgtEl>
                                          <p:spTgt spid="9">
                                            <p:txEl>
                                              <p:pRg st="1" end="1"/>
                                            </p:txEl>
                                          </p:spTgt>
                                        </p:tgtEl>
                                        <p:attrNameLst>
                                          <p:attrName>style.visibility</p:attrName>
                                        </p:attrNameLst>
                                      </p:cBhvr>
                                      <p:to>
                                        <p:strVal val="visible"/>
                                      </p:to>
                                    </p:set>
                                    <p:animEffect transition="in" filter="fade">
                                      <p:cBhvr>
                                        <p:cTn id="67" dur="1000"/>
                                        <p:tgtEl>
                                          <p:spTgt spid="9">
                                            <p:txEl>
                                              <p:pRg st="1" end="1"/>
                                            </p:txEl>
                                          </p:spTgt>
                                        </p:tgtEl>
                                      </p:cBhvr>
                                    </p:animEffect>
                                    <p:anim calcmode="lin" valueType="num">
                                      <p:cBhvr>
                                        <p:cTn id="68"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69"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70" fill="hold">
                            <p:stCondLst>
                              <p:cond delay="11000"/>
                            </p:stCondLst>
                            <p:childTnLst>
                              <p:par>
                                <p:cTn id="71" presetID="42" presetClass="entr" presetSubtype="0" fill="hold" nodeType="afterEffect">
                                  <p:stCondLst>
                                    <p:cond delay="0"/>
                                  </p:stCondLst>
                                  <p:childTnLst>
                                    <p:set>
                                      <p:cBhvr>
                                        <p:cTn id="72" dur="1" fill="hold">
                                          <p:stCondLst>
                                            <p:cond delay="0"/>
                                          </p:stCondLst>
                                        </p:cTn>
                                        <p:tgtEl>
                                          <p:spTgt spid="9">
                                            <p:txEl>
                                              <p:pRg st="2" end="2"/>
                                            </p:txEl>
                                          </p:spTgt>
                                        </p:tgtEl>
                                        <p:attrNameLst>
                                          <p:attrName>style.visibility</p:attrName>
                                        </p:attrNameLst>
                                      </p:cBhvr>
                                      <p:to>
                                        <p:strVal val="visible"/>
                                      </p:to>
                                    </p:set>
                                    <p:animEffect transition="in" filter="fade">
                                      <p:cBhvr>
                                        <p:cTn id="73" dur="1000"/>
                                        <p:tgtEl>
                                          <p:spTgt spid="9">
                                            <p:txEl>
                                              <p:pRg st="2" end="2"/>
                                            </p:txEl>
                                          </p:spTgt>
                                        </p:tgtEl>
                                      </p:cBhvr>
                                    </p:animEffect>
                                    <p:anim calcmode="lin" valueType="num">
                                      <p:cBhvr>
                                        <p:cTn id="74"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75"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76" fill="hold">
                            <p:stCondLst>
                              <p:cond delay="12000"/>
                            </p:stCondLst>
                            <p:childTnLst>
                              <p:par>
                                <p:cTn id="77" presetID="42" presetClass="entr" presetSubtype="0" fill="hold" nodeType="afterEffect">
                                  <p:stCondLst>
                                    <p:cond delay="0"/>
                                  </p:stCondLst>
                                  <p:childTnLst>
                                    <p:set>
                                      <p:cBhvr>
                                        <p:cTn id="78" dur="1" fill="hold">
                                          <p:stCondLst>
                                            <p:cond delay="0"/>
                                          </p:stCondLst>
                                        </p:cTn>
                                        <p:tgtEl>
                                          <p:spTgt spid="9">
                                            <p:txEl>
                                              <p:pRg st="3" end="3"/>
                                            </p:txEl>
                                          </p:spTgt>
                                        </p:tgtEl>
                                        <p:attrNameLst>
                                          <p:attrName>style.visibility</p:attrName>
                                        </p:attrNameLst>
                                      </p:cBhvr>
                                      <p:to>
                                        <p:strVal val="visible"/>
                                      </p:to>
                                    </p:set>
                                    <p:animEffect transition="in" filter="fade">
                                      <p:cBhvr>
                                        <p:cTn id="79" dur="1000"/>
                                        <p:tgtEl>
                                          <p:spTgt spid="9">
                                            <p:txEl>
                                              <p:pRg st="3" end="3"/>
                                            </p:txEl>
                                          </p:spTgt>
                                        </p:tgtEl>
                                      </p:cBhvr>
                                    </p:animEffect>
                                    <p:anim calcmode="lin" valueType="num">
                                      <p:cBhvr>
                                        <p:cTn id="80"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81"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par>
                          <p:cTn id="82" fill="hold">
                            <p:stCondLst>
                              <p:cond delay="13000"/>
                            </p:stCondLst>
                            <p:childTnLst>
                              <p:par>
                                <p:cTn id="83" presetID="42" presetClass="entr" presetSubtype="0" fill="hold" nodeType="afterEffect">
                                  <p:stCondLst>
                                    <p:cond delay="0"/>
                                  </p:stCondLst>
                                  <p:childTnLst>
                                    <p:set>
                                      <p:cBhvr>
                                        <p:cTn id="84" dur="1" fill="hold">
                                          <p:stCondLst>
                                            <p:cond delay="0"/>
                                          </p:stCondLst>
                                        </p:cTn>
                                        <p:tgtEl>
                                          <p:spTgt spid="9">
                                            <p:txEl>
                                              <p:pRg st="4" end="4"/>
                                            </p:txEl>
                                          </p:spTgt>
                                        </p:tgtEl>
                                        <p:attrNameLst>
                                          <p:attrName>style.visibility</p:attrName>
                                        </p:attrNameLst>
                                      </p:cBhvr>
                                      <p:to>
                                        <p:strVal val="visible"/>
                                      </p:to>
                                    </p:set>
                                    <p:animEffect transition="in" filter="fade">
                                      <p:cBhvr>
                                        <p:cTn id="85" dur="1000"/>
                                        <p:tgtEl>
                                          <p:spTgt spid="9">
                                            <p:txEl>
                                              <p:pRg st="4" end="4"/>
                                            </p:txEl>
                                          </p:spTgt>
                                        </p:tgtEl>
                                      </p:cBhvr>
                                    </p:animEffect>
                                    <p:anim calcmode="lin" valueType="num">
                                      <p:cBhvr>
                                        <p:cTn id="86"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87"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1"/>
            <a:ext cx="11280531" cy="1394988"/>
          </a:xfrm>
        </p:spPr>
        <p:txBody>
          <a:bodyPr>
            <a:normAutofit/>
          </a:bodyPr>
          <a:lstStyle/>
          <a:p>
            <a:pPr algn="ctr"/>
            <a:r>
              <a:rPr lang="lv-LV" sz="5400" b="1" dirty="0">
                <a:solidFill>
                  <a:schemeClr val="accent1">
                    <a:lumMod val="50000"/>
                  </a:schemeClr>
                </a:solidFill>
              </a:rPr>
              <a:t>Sistēmas nefunkcionālās</a:t>
            </a:r>
            <a:r>
              <a:rPr lang="ru-RU" sz="5400" b="1" dirty="0">
                <a:solidFill>
                  <a:schemeClr val="accent1">
                    <a:lumMod val="50000"/>
                  </a:schemeClr>
                </a:solidFill>
              </a:rPr>
              <a:t> </a:t>
            </a:r>
            <a:r>
              <a:rPr lang="lv-LV" sz="5400" b="1" dirty="0">
                <a:solidFill>
                  <a:schemeClr val="accent1">
                    <a:lumMod val="50000"/>
                  </a:schemeClr>
                </a:solidFill>
              </a:rPr>
              <a:t>prasības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454255"/>
            <a:ext cx="10522712" cy="848678"/>
          </a:xfrm>
        </p:spPr>
        <p:txBody>
          <a:bodyPr>
            <a:noAutofit/>
          </a:bodyPr>
          <a:lstStyle/>
          <a:p>
            <a:pPr marL="0" indent="0">
              <a:buNone/>
            </a:pPr>
            <a:r>
              <a:rPr lang="lv-LV" sz="2400" dirty="0"/>
              <a:t>Manas testēšanas sistēmas</a:t>
            </a:r>
            <a:r>
              <a:rPr lang="ru-RU" sz="2400" dirty="0"/>
              <a:t> </a:t>
            </a:r>
            <a:r>
              <a:rPr lang="lv-LV" sz="2400" dirty="0"/>
              <a:t>programmas </a:t>
            </a:r>
            <a:r>
              <a:rPr lang="lv-LV" sz="2400" b="1" dirty="0">
                <a:solidFill>
                  <a:schemeClr val="tx2"/>
                </a:solidFill>
              </a:rPr>
              <a:t>nefunkcionālās prasības</a:t>
            </a:r>
            <a:r>
              <a:rPr lang="lv-LV" sz="2400" dirty="0"/>
              <a:t>, kas izriet no uzdevuma, ir šādas:</a:t>
            </a:r>
            <a:endParaRPr lang="ru-RU" sz="2400" dirty="0"/>
          </a:p>
        </p:txBody>
      </p:sp>
      <p:sp>
        <p:nvSpPr>
          <p:cNvPr id="8" name="Объект 2">
            <a:extLst>
              <a:ext uri="{FF2B5EF4-FFF2-40B4-BE49-F238E27FC236}">
                <a16:creationId xmlns:a16="http://schemas.microsoft.com/office/drawing/2014/main" id="{33C040DF-BF1F-4789-9A20-241EC9442595}"/>
              </a:ext>
            </a:extLst>
          </p:cNvPr>
          <p:cNvSpPr txBox="1">
            <a:spLocks/>
          </p:cNvSpPr>
          <p:nvPr/>
        </p:nvSpPr>
        <p:spPr>
          <a:xfrm>
            <a:off x="0" y="2302933"/>
            <a:ext cx="5122333" cy="1862667"/>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Veiktspēja</a:t>
            </a:r>
            <a:endParaRPr lang="ru-RU" sz="2400" b="1" dirty="0">
              <a:solidFill>
                <a:schemeClr val="accent1">
                  <a:lumMod val="50000"/>
                </a:schemeClr>
              </a:solidFill>
            </a:endParaRPr>
          </a:p>
          <a:p>
            <a:pPr marL="0" indent="0" algn="ctr">
              <a:spcBef>
                <a:spcPts val="0"/>
              </a:spcBef>
              <a:spcAft>
                <a:spcPts val="0"/>
              </a:spcAft>
              <a:buNone/>
            </a:pPr>
            <a:r>
              <a:rPr lang="lv-LV" sz="2400" dirty="0"/>
              <a:t>Lietojumprogrammai jāstartē ne lēnāk par </a:t>
            </a:r>
            <a:r>
              <a:rPr lang="lv-LV" sz="2400" b="1" dirty="0">
                <a:solidFill>
                  <a:schemeClr val="tx2"/>
                </a:solidFill>
              </a:rPr>
              <a:t>5 sekundēm</a:t>
            </a:r>
            <a:r>
              <a:rPr lang="lv-LV" sz="2400" dirty="0"/>
              <a:t>.</a:t>
            </a:r>
          </a:p>
          <a:p>
            <a:pPr marL="0" indent="0" algn="ctr">
              <a:spcBef>
                <a:spcPts val="0"/>
              </a:spcBef>
              <a:spcAft>
                <a:spcPts val="0"/>
              </a:spcAft>
              <a:buNone/>
            </a:pPr>
            <a:r>
              <a:rPr lang="lv-LV" sz="2400" dirty="0"/>
              <a:t>Reakcijas laiks uz lietotāja darbībām nedrīkst pārsniegt </a:t>
            </a:r>
            <a:r>
              <a:rPr lang="lv-LV" sz="2400" b="1" dirty="0">
                <a:solidFill>
                  <a:schemeClr val="tx2"/>
                </a:solidFill>
              </a:rPr>
              <a:t>2 sekundes</a:t>
            </a:r>
            <a:r>
              <a:rPr lang="lv-LV" sz="2400" dirty="0"/>
              <a:t>.</a:t>
            </a:r>
            <a:endParaRPr lang="ru-RU" sz="2400" dirty="0"/>
          </a:p>
        </p:txBody>
      </p:sp>
      <p:sp>
        <p:nvSpPr>
          <p:cNvPr id="9" name="Объект 2">
            <a:extLst>
              <a:ext uri="{FF2B5EF4-FFF2-40B4-BE49-F238E27FC236}">
                <a16:creationId xmlns:a16="http://schemas.microsoft.com/office/drawing/2014/main" id="{8423F799-4AC2-4E16-9F60-4431A528B2FB}"/>
              </a:ext>
            </a:extLst>
          </p:cNvPr>
          <p:cNvSpPr txBox="1">
            <a:spLocks/>
          </p:cNvSpPr>
          <p:nvPr/>
        </p:nvSpPr>
        <p:spPr>
          <a:xfrm>
            <a:off x="6158198" y="2293489"/>
            <a:ext cx="5122333" cy="1862667"/>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Uzticamība</a:t>
            </a:r>
          </a:p>
          <a:p>
            <a:pPr marL="0" indent="0" algn="ctr">
              <a:spcBef>
                <a:spcPts val="0"/>
              </a:spcBef>
              <a:spcAft>
                <a:spcPts val="0"/>
              </a:spcAft>
              <a:buNone/>
            </a:pPr>
            <a:r>
              <a:rPr lang="lv-LV" sz="2400" dirty="0"/>
              <a:t>Lietojumprogrammai jābūt izturīgai pret </a:t>
            </a:r>
            <a:r>
              <a:rPr lang="lv-LV" sz="2400" b="1" dirty="0">
                <a:solidFill>
                  <a:schemeClr val="tx2"/>
                </a:solidFill>
              </a:rPr>
              <a:t>kļūdām</a:t>
            </a:r>
            <a:r>
              <a:rPr lang="lv-LV" sz="2400" dirty="0"/>
              <a:t> un jāturpina darboties pat tad, ja lietotājs nepareizi ievada datus.</a:t>
            </a:r>
            <a:endParaRPr lang="ru-RU" sz="2400" dirty="0"/>
          </a:p>
        </p:txBody>
      </p:sp>
      <p:sp>
        <p:nvSpPr>
          <p:cNvPr id="11" name="Объект 2">
            <a:extLst>
              <a:ext uri="{FF2B5EF4-FFF2-40B4-BE49-F238E27FC236}">
                <a16:creationId xmlns:a16="http://schemas.microsoft.com/office/drawing/2014/main" id="{4F26C6EF-73EA-47C8-BF3E-46689C2241F8}"/>
              </a:ext>
            </a:extLst>
          </p:cNvPr>
          <p:cNvSpPr txBox="1">
            <a:spLocks/>
          </p:cNvSpPr>
          <p:nvPr/>
        </p:nvSpPr>
        <p:spPr>
          <a:xfrm>
            <a:off x="0" y="4318000"/>
            <a:ext cx="5122333" cy="2175933"/>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Mērogojamība</a:t>
            </a:r>
            <a:endParaRPr lang="ru-RU" sz="2400" b="1" dirty="0">
              <a:solidFill>
                <a:schemeClr val="accent1">
                  <a:lumMod val="50000"/>
                </a:schemeClr>
              </a:solidFill>
            </a:endParaRPr>
          </a:p>
          <a:p>
            <a:pPr marL="0" indent="0" algn="ctr">
              <a:spcBef>
                <a:spcPts val="0"/>
              </a:spcBef>
              <a:spcAft>
                <a:spcPts val="0"/>
              </a:spcAft>
              <a:buNone/>
            </a:pPr>
            <a:r>
              <a:rPr lang="lv-LV" sz="2400" dirty="0"/>
              <a:t>Sistēmai jānodrošina </a:t>
            </a:r>
            <a:r>
              <a:rPr lang="lv-LV" sz="2400" b="1" dirty="0">
                <a:solidFill>
                  <a:schemeClr val="tx2"/>
                </a:solidFill>
              </a:rPr>
              <a:t>lietotāju</a:t>
            </a:r>
            <a:r>
              <a:rPr lang="lv-LV" sz="2400" dirty="0"/>
              <a:t> un </a:t>
            </a:r>
            <a:r>
              <a:rPr lang="lv-LV" sz="2400" b="1" dirty="0">
                <a:solidFill>
                  <a:schemeClr val="tx2"/>
                </a:solidFill>
              </a:rPr>
              <a:t>testu skaita palielināšana</a:t>
            </a:r>
            <a:r>
              <a:rPr lang="lv-LV" sz="2400" dirty="0">
                <a:solidFill>
                  <a:schemeClr val="tx2"/>
                </a:solidFill>
              </a:rPr>
              <a:t> </a:t>
            </a:r>
            <a:r>
              <a:rPr lang="lv-LV" sz="2400" dirty="0"/>
              <a:t>bez ievērojamas veiktspējas pasliktināšanās.</a:t>
            </a:r>
            <a:endParaRPr lang="ru-RU" sz="2400" dirty="0"/>
          </a:p>
        </p:txBody>
      </p:sp>
      <p:sp>
        <p:nvSpPr>
          <p:cNvPr id="14" name="Объект 2">
            <a:extLst>
              <a:ext uri="{FF2B5EF4-FFF2-40B4-BE49-F238E27FC236}">
                <a16:creationId xmlns:a16="http://schemas.microsoft.com/office/drawing/2014/main" id="{7C0363F4-D903-4B3C-B9FA-F448F882D1E0}"/>
              </a:ext>
            </a:extLst>
          </p:cNvPr>
          <p:cNvSpPr txBox="1">
            <a:spLocks/>
          </p:cNvSpPr>
          <p:nvPr/>
        </p:nvSpPr>
        <p:spPr>
          <a:xfrm>
            <a:off x="6158197" y="4315778"/>
            <a:ext cx="5122333" cy="2175933"/>
          </a:xfrm>
          <a:prstGeom prst="rect">
            <a:avLst/>
          </a:prstGeom>
        </p:spPr>
        <p:txBody>
          <a:bodyPr vert="horz" lIns="91440" tIns="45720" rIns="91440" bIns="45720" rtlCol="0">
            <a:no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lgn="ctr">
              <a:spcBef>
                <a:spcPts val="0"/>
              </a:spcBef>
              <a:spcAft>
                <a:spcPts val="0"/>
              </a:spcAft>
              <a:buNone/>
            </a:pPr>
            <a:r>
              <a:rPr lang="lv-LV" sz="2400" b="1" dirty="0">
                <a:solidFill>
                  <a:schemeClr val="accent1">
                    <a:lumMod val="50000"/>
                  </a:schemeClr>
                </a:solidFill>
              </a:rPr>
              <a:t>Lietošanas ērtums</a:t>
            </a:r>
            <a:endParaRPr lang="ru-RU" sz="2400" b="1" dirty="0">
              <a:solidFill>
                <a:schemeClr val="accent1">
                  <a:lumMod val="50000"/>
                </a:schemeClr>
              </a:solidFill>
            </a:endParaRPr>
          </a:p>
          <a:p>
            <a:pPr marL="0" indent="0" algn="ctr">
              <a:spcBef>
                <a:spcPts val="0"/>
              </a:spcBef>
              <a:spcAft>
                <a:spcPts val="0"/>
              </a:spcAft>
              <a:buNone/>
            </a:pPr>
            <a:r>
              <a:rPr lang="lv-LV" sz="2400" dirty="0"/>
              <a:t>Grafiskajai saskarnei jābūt </a:t>
            </a:r>
            <a:r>
              <a:rPr lang="lv-LV" sz="2400" b="1" dirty="0">
                <a:solidFill>
                  <a:schemeClr val="tx2"/>
                </a:solidFill>
              </a:rPr>
              <a:t>intuitīvai</a:t>
            </a:r>
            <a:r>
              <a:rPr lang="lv-LV" sz="2400" dirty="0"/>
              <a:t> un </a:t>
            </a:r>
            <a:r>
              <a:rPr lang="lv-LV" sz="2400" b="1" dirty="0">
                <a:solidFill>
                  <a:schemeClr val="tx2"/>
                </a:solidFill>
              </a:rPr>
              <a:t>viegli lietojamai</a:t>
            </a:r>
            <a:r>
              <a:rPr lang="lv-LV" sz="2400" b="1" dirty="0"/>
              <a:t> </a:t>
            </a:r>
            <a:r>
              <a:rPr lang="lv-LV" sz="2400" dirty="0"/>
              <a:t>visām lietotāju kategorijām.</a:t>
            </a:r>
          </a:p>
          <a:p>
            <a:pPr marL="0" indent="0" algn="ctr">
              <a:spcBef>
                <a:spcPts val="0"/>
              </a:spcBef>
              <a:spcAft>
                <a:spcPts val="0"/>
              </a:spcAft>
              <a:buNone/>
            </a:pPr>
            <a:r>
              <a:rPr lang="lv-LV" sz="2400" dirty="0"/>
              <a:t>Jābūt palīdzībai vai padomiem par to, kā lietot programmu.</a:t>
            </a:r>
            <a:endParaRPr lang="ru-RU" sz="2400" dirty="0"/>
          </a:p>
        </p:txBody>
      </p:sp>
      <p:cxnSp>
        <p:nvCxnSpPr>
          <p:cNvPr id="15" name="Прямая соединительная линия 14">
            <a:extLst>
              <a:ext uri="{FF2B5EF4-FFF2-40B4-BE49-F238E27FC236}">
                <a16:creationId xmlns:a16="http://schemas.microsoft.com/office/drawing/2014/main" id="{EBA32F32-C9D6-41A1-BBF0-1E6E4A00BA40}"/>
              </a:ext>
            </a:extLst>
          </p:cNvPr>
          <p:cNvCxnSpPr>
            <a:cxnSpLocks/>
          </p:cNvCxnSpPr>
          <p:nvPr/>
        </p:nvCxnSpPr>
        <p:spPr>
          <a:xfrm>
            <a:off x="5635625" y="2167466"/>
            <a:ext cx="0" cy="4301067"/>
          </a:xfrm>
          <a:prstGeom prst="line">
            <a:avLst/>
          </a:prstGeom>
          <a:ln w="38100">
            <a:solidFill>
              <a:schemeClr val="tx2"/>
            </a:solidFill>
            <a:prstDash val="sysDash"/>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40408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animEffect transition="in" filter="fade">
                                      <p:cBhvr>
                                        <p:cTn id="19" dur="1000"/>
                                        <p:tgtEl>
                                          <p:spTgt spid="8">
                                            <p:txEl>
                                              <p:pRg st="0" end="0"/>
                                            </p:txEl>
                                          </p:spTgt>
                                        </p:tgtEl>
                                      </p:cBhvr>
                                    </p:animEffect>
                                    <p:anim calcmode="lin" valueType="num">
                                      <p:cBhvr>
                                        <p:cTn id="20"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8">
                                            <p:txEl>
                                              <p:pRg st="1" end="1"/>
                                            </p:txEl>
                                          </p:spTgt>
                                        </p:tgtEl>
                                        <p:attrNameLst>
                                          <p:attrName>style.visibility</p:attrName>
                                        </p:attrNameLst>
                                      </p:cBhvr>
                                      <p:to>
                                        <p:strVal val="visible"/>
                                      </p:to>
                                    </p:set>
                                    <p:animEffect transition="in" filter="fade">
                                      <p:cBhvr>
                                        <p:cTn id="25" dur="1000"/>
                                        <p:tgtEl>
                                          <p:spTgt spid="8">
                                            <p:txEl>
                                              <p:pRg st="1" end="1"/>
                                            </p:txEl>
                                          </p:spTgt>
                                        </p:tgtEl>
                                      </p:cBhvr>
                                    </p:animEffect>
                                    <p:anim calcmode="lin" valueType="num">
                                      <p:cBhvr>
                                        <p:cTn id="26"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7"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8">
                                            <p:txEl>
                                              <p:pRg st="2" end="2"/>
                                            </p:txEl>
                                          </p:spTgt>
                                        </p:tgtEl>
                                        <p:attrNameLst>
                                          <p:attrName>style.visibility</p:attrName>
                                        </p:attrNameLst>
                                      </p:cBhvr>
                                      <p:to>
                                        <p:strVal val="visible"/>
                                      </p:to>
                                    </p:set>
                                    <p:animEffect transition="in" filter="fade">
                                      <p:cBhvr>
                                        <p:cTn id="31" dur="1000"/>
                                        <p:tgtEl>
                                          <p:spTgt spid="8">
                                            <p:txEl>
                                              <p:pRg st="2" end="2"/>
                                            </p:txEl>
                                          </p:spTgt>
                                        </p:tgtEl>
                                      </p:cBhvr>
                                    </p:animEffect>
                                    <p:anim calcmode="lin" valueType="num">
                                      <p:cBhvr>
                                        <p:cTn id="32"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11">
                                            <p:txEl>
                                              <p:pRg st="0" end="0"/>
                                            </p:txEl>
                                          </p:spTgt>
                                        </p:tgtEl>
                                        <p:attrNameLst>
                                          <p:attrName>style.visibility</p:attrName>
                                        </p:attrNameLst>
                                      </p:cBhvr>
                                      <p:to>
                                        <p:strVal val="visible"/>
                                      </p:to>
                                    </p:set>
                                    <p:animEffect transition="in" filter="fade">
                                      <p:cBhvr>
                                        <p:cTn id="37" dur="1000"/>
                                        <p:tgtEl>
                                          <p:spTgt spid="11">
                                            <p:txEl>
                                              <p:pRg st="0" end="0"/>
                                            </p:txEl>
                                          </p:spTgt>
                                        </p:tgtEl>
                                      </p:cBhvr>
                                    </p:animEffect>
                                    <p:anim calcmode="lin" valueType="num">
                                      <p:cBhvr>
                                        <p:cTn id="3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3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11">
                                            <p:txEl>
                                              <p:pRg st="1" end="1"/>
                                            </p:txEl>
                                          </p:spTgt>
                                        </p:tgtEl>
                                        <p:attrNameLst>
                                          <p:attrName>style.visibility</p:attrName>
                                        </p:attrNameLst>
                                      </p:cBhvr>
                                      <p:to>
                                        <p:strVal val="visible"/>
                                      </p:to>
                                    </p:set>
                                    <p:animEffect transition="in" filter="fade">
                                      <p:cBhvr>
                                        <p:cTn id="43" dur="1000"/>
                                        <p:tgtEl>
                                          <p:spTgt spid="11">
                                            <p:txEl>
                                              <p:pRg st="1" end="1"/>
                                            </p:txEl>
                                          </p:spTgt>
                                        </p:tgtEl>
                                      </p:cBhvr>
                                    </p:animEffect>
                                    <p:anim calcmode="lin" valueType="num">
                                      <p:cBhvr>
                                        <p:cTn id="44"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45" dur="10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2" presetClass="entr" presetSubtype="4" fill="hold"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additive="base">
                                        <p:cTn id="49" dur="1500" fill="hold"/>
                                        <p:tgtEl>
                                          <p:spTgt spid="15"/>
                                        </p:tgtEl>
                                        <p:attrNameLst>
                                          <p:attrName>ppt_x</p:attrName>
                                        </p:attrNameLst>
                                      </p:cBhvr>
                                      <p:tavLst>
                                        <p:tav tm="0">
                                          <p:val>
                                            <p:strVal val="#ppt_x"/>
                                          </p:val>
                                        </p:tav>
                                        <p:tav tm="100000">
                                          <p:val>
                                            <p:strVal val="#ppt_x"/>
                                          </p:val>
                                        </p:tav>
                                      </p:tavLst>
                                    </p:anim>
                                    <p:anim calcmode="lin" valueType="num">
                                      <p:cBhvr additive="base">
                                        <p:cTn id="50" dur="1500" fill="hold"/>
                                        <p:tgtEl>
                                          <p:spTgt spid="15"/>
                                        </p:tgtEl>
                                        <p:attrNameLst>
                                          <p:attrName>ppt_y</p:attrName>
                                        </p:attrNameLst>
                                      </p:cBhvr>
                                      <p:tavLst>
                                        <p:tav tm="0">
                                          <p:val>
                                            <p:strVal val="1+#ppt_h/2"/>
                                          </p:val>
                                        </p:tav>
                                        <p:tav tm="100000">
                                          <p:val>
                                            <p:strVal val="#ppt_y"/>
                                          </p:val>
                                        </p:tav>
                                      </p:tavLst>
                                    </p:anim>
                                  </p:childTnLst>
                                </p:cTn>
                              </p:par>
                            </p:childTnLst>
                          </p:cTn>
                        </p:par>
                        <p:par>
                          <p:cTn id="51" fill="hold">
                            <p:stCondLst>
                              <p:cond delay="8500"/>
                            </p:stCondLst>
                            <p:childTnLst>
                              <p:par>
                                <p:cTn id="52" presetID="42" presetClass="entr" presetSubtype="0" fill="hold" nodeType="afterEffect">
                                  <p:stCondLst>
                                    <p:cond delay="0"/>
                                  </p:stCondLst>
                                  <p:childTnLst>
                                    <p:set>
                                      <p:cBhvr>
                                        <p:cTn id="53" dur="1" fill="hold">
                                          <p:stCondLst>
                                            <p:cond delay="0"/>
                                          </p:stCondLst>
                                        </p:cTn>
                                        <p:tgtEl>
                                          <p:spTgt spid="9">
                                            <p:txEl>
                                              <p:pRg st="0" end="0"/>
                                            </p:txEl>
                                          </p:spTgt>
                                        </p:tgtEl>
                                        <p:attrNameLst>
                                          <p:attrName>style.visibility</p:attrName>
                                        </p:attrNameLst>
                                      </p:cBhvr>
                                      <p:to>
                                        <p:strVal val="visible"/>
                                      </p:to>
                                    </p:set>
                                    <p:animEffect transition="in" filter="fade">
                                      <p:cBhvr>
                                        <p:cTn id="54" dur="1000"/>
                                        <p:tgtEl>
                                          <p:spTgt spid="9">
                                            <p:txEl>
                                              <p:pRg st="0" end="0"/>
                                            </p:txEl>
                                          </p:spTgt>
                                        </p:tgtEl>
                                      </p:cBhvr>
                                    </p:animEffect>
                                    <p:anim calcmode="lin" valueType="num">
                                      <p:cBhvr>
                                        <p:cTn id="55"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56"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57" fill="hold">
                            <p:stCondLst>
                              <p:cond delay="9500"/>
                            </p:stCondLst>
                            <p:childTnLst>
                              <p:par>
                                <p:cTn id="58" presetID="42" presetClass="entr" presetSubtype="0" fill="hold" nodeType="afterEffect">
                                  <p:stCondLst>
                                    <p:cond delay="0"/>
                                  </p:stCondLst>
                                  <p:childTnLst>
                                    <p:set>
                                      <p:cBhvr>
                                        <p:cTn id="59" dur="1" fill="hold">
                                          <p:stCondLst>
                                            <p:cond delay="0"/>
                                          </p:stCondLst>
                                        </p:cTn>
                                        <p:tgtEl>
                                          <p:spTgt spid="9">
                                            <p:txEl>
                                              <p:pRg st="1" end="1"/>
                                            </p:txEl>
                                          </p:spTgt>
                                        </p:tgtEl>
                                        <p:attrNameLst>
                                          <p:attrName>style.visibility</p:attrName>
                                        </p:attrNameLst>
                                      </p:cBhvr>
                                      <p:to>
                                        <p:strVal val="visible"/>
                                      </p:to>
                                    </p:set>
                                    <p:animEffect transition="in" filter="fade">
                                      <p:cBhvr>
                                        <p:cTn id="60" dur="1000"/>
                                        <p:tgtEl>
                                          <p:spTgt spid="9">
                                            <p:txEl>
                                              <p:pRg st="1" end="1"/>
                                            </p:txEl>
                                          </p:spTgt>
                                        </p:tgtEl>
                                      </p:cBhvr>
                                    </p:animEffect>
                                    <p:anim calcmode="lin" valueType="num">
                                      <p:cBhvr>
                                        <p:cTn id="61"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62"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par>
                          <p:cTn id="63" fill="hold">
                            <p:stCondLst>
                              <p:cond delay="10500"/>
                            </p:stCondLst>
                            <p:childTnLst>
                              <p:par>
                                <p:cTn id="64" presetID="42" presetClass="entr" presetSubtype="0" fill="hold" nodeType="afterEffect">
                                  <p:stCondLst>
                                    <p:cond delay="0"/>
                                  </p:stCondLst>
                                  <p:childTnLst>
                                    <p:set>
                                      <p:cBhvr>
                                        <p:cTn id="65" dur="1" fill="hold">
                                          <p:stCondLst>
                                            <p:cond delay="0"/>
                                          </p:stCondLst>
                                        </p:cTn>
                                        <p:tgtEl>
                                          <p:spTgt spid="14">
                                            <p:txEl>
                                              <p:pRg st="0" end="0"/>
                                            </p:txEl>
                                          </p:spTgt>
                                        </p:tgtEl>
                                        <p:attrNameLst>
                                          <p:attrName>style.visibility</p:attrName>
                                        </p:attrNameLst>
                                      </p:cBhvr>
                                      <p:to>
                                        <p:strVal val="visible"/>
                                      </p:to>
                                    </p:set>
                                    <p:animEffect transition="in" filter="fade">
                                      <p:cBhvr>
                                        <p:cTn id="66" dur="1000"/>
                                        <p:tgtEl>
                                          <p:spTgt spid="14">
                                            <p:txEl>
                                              <p:pRg st="0" end="0"/>
                                            </p:txEl>
                                          </p:spTgt>
                                        </p:tgtEl>
                                      </p:cBhvr>
                                    </p:animEffect>
                                    <p:anim calcmode="lin" valueType="num">
                                      <p:cBhvr>
                                        <p:cTn id="67"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68" dur="1000" fill="hold"/>
                                        <p:tgtEl>
                                          <p:spTgt spid="14">
                                            <p:txEl>
                                              <p:pRg st="0" end="0"/>
                                            </p:txEl>
                                          </p:spTgt>
                                        </p:tgtEl>
                                        <p:attrNameLst>
                                          <p:attrName>ppt_y</p:attrName>
                                        </p:attrNameLst>
                                      </p:cBhvr>
                                      <p:tavLst>
                                        <p:tav tm="0">
                                          <p:val>
                                            <p:strVal val="#ppt_y+.1"/>
                                          </p:val>
                                        </p:tav>
                                        <p:tav tm="100000">
                                          <p:val>
                                            <p:strVal val="#ppt_y"/>
                                          </p:val>
                                        </p:tav>
                                      </p:tavLst>
                                    </p:anim>
                                  </p:childTnLst>
                                </p:cTn>
                              </p:par>
                            </p:childTnLst>
                          </p:cTn>
                        </p:par>
                        <p:par>
                          <p:cTn id="69" fill="hold">
                            <p:stCondLst>
                              <p:cond delay="11500"/>
                            </p:stCondLst>
                            <p:childTnLst>
                              <p:par>
                                <p:cTn id="70" presetID="42" presetClass="entr" presetSubtype="0" fill="hold" nodeType="afterEffect">
                                  <p:stCondLst>
                                    <p:cond delay="0"/>
                                  </p:stCondLst>
                                  <p:childTnLst>
                                    <p:set>
                                      <p:cBhvr>
                                        <p:cTn id="71" dur="1" fill="hold">
                                          <p:stCondLst>
                                            <p:cond delay="0"/>
                                          </p:stCondLst>
                                        </p:cTn>
                                        <p:tgtEl>
                                          <p:spTgt spid="14">
                                            <p:txEl>
                                              <p:pRg st="1" end="1"/>
                                            </p:txEl>
                                          </p:spTgt>
                                        </p:tgtEl>
                                        <p:attrNameLst>
                                          <p:attrName>style.visibility</p:attrName>
                                        </p:attrNameLst>
                                      </p:cBhvr>
                                      <p:to>
                                        <p:strVal val="visible"/>
                                      </p:to>
                                    </p:set>
                                    <p:animEffect transition="in" filter="fade">
                                      <p:cBhvr>
                                        <p:cTn id="72" dur="1000"/>
                                        <p:tgtEl>
                                          <p:spTgt spid="14">
                                            <p:txEl>
                                              <p:pRg st="1" end="1"/>
                                            </p:txEl>
                                          </p:spTgt>
                                        </p:tgtEl>
                                      </p:cBhvr>
                                    </p:animEffect>
                                    <p:anim calcmode="lin" valueType="num">
                                      <p:cBhvr>
                                        <p:cTn id="73" dur="1000" fill="hold"/>
                                        <p:tgtEl>
                                          <p:spTgt spid="14">
                                            <p:txEl>
                                              <p:pRg st="1" end="1"/>
                                            </p:txEl>
                                          </p:spTgt>
                                        </p:tgtEl>
                                        <p:attrNameLst>
                                          <p:attrName>ppt_x</p:attrName>
                                        </p:attrNameLst>
                                      </p:cBhvr>
                                      <p:tavLst>
                                        <p:tav tm="0">
                                          <p:val>
                                            <p:strVal val="#ppt_x"/>
                                          </p:val>
                                        </p:tav>
                                        <p:tav tm="100000">
                                          <p:val>
                                            <p:strVal val="#ppt_x"/>
                                          </p:val>
                                        </p:tav>
                                      </p:tavLst>
                                    </p:anim>
                                    <p:anim calcmode="lin" valueType="num">
                                      <p:cBhvr>
                                        <p:cTn id="74" dur="1000" fill="hold"/>
                                        <p:tgtEl>
                                          <p:spTgt spid="14">
                                            <p:txEl>
                                              <p:pRg st="1" end="1"/>
                                            </p:txEl>
                                          </p:spTgt>
                                        </p:tgtEl>
                                        <p:attrNameLst>
                                          <p:attrName>ppt_y</p:attrName>
                                        </p:attrNameLst>
                                      </p:cBhvr>
                                      <p:tavLst>
                                        <p:tav tm="0">
                                          <p:val>
                                            <p:strVal val="#ppt_y+.1"/>
                                          </p:val>
                                        </p:tav>
                                        <p:tav tm="100000">
                                          <p:val>
                                            <p:strVal val="#ppt_y"/>
                                          </p:val>
                                        </p:tav>
                                      </p:tavLst>
                                    </p:anim>
                                  </p:childTnLst>
                                </p:cTn>
                              </p:par>
                            </p:childTnLst>
                          </p:cTn>
                        </p:par>
                        <p:par>
                          <p:cTn id="75" fill="hold">
                            <p:stCondLst>
                              <p:cond delay="12500"/>
                            </p:stCondLst>
                            <p:childTnLst>
                              <p:par>
                                <p:cTn id="76" presetID="42" presetClass="entr" presetSubtype="0" fill="hold" nodeType="afterEffect">
                                  <p:stCondLst>
                                    <p:cond delay="0"/>
                                  </p:stCondLst>
                                  <p:childTnLst>
                                    <p:set>
                                      <p:cBhvr>
                                        <p:cTn id="77" dur="1" fill="hold">
                                          <p:stCondLst>
                                            <p:cond delay="0"/>
                                          </p:stCondLst>
                                        </p:cTn>
                                        <p:tgtEl>
                                          <p:spTgt spid="14">
                                            <p:txEl>
                                              <p:pRg st="2" end="2"/>
                                            </p:txEl>
                                          </p:spTgt>
                                        </p:tgtEl>
                                        <p:attrNameLst>
                                          <p:attrName>style.visibility</p:attrName>
                                        </p:attrNameLst>
                                      </p:cBhvr>
                                      <p:to>
                                        <p:strVal val="visible"/>
                                      </p:to>
                                    </p:set>
                                    <p:animEffect transition="in" filter="fade">
                                      <p:cBhvr>
                                        <p:cTn id="78" dur="1000"/>
                                        <p:tgtEl>
                                          <p:spTgt spid="14">
                                            <p:txEl>
                                              <p:pRg st="2" end="2"/>
                                            </p:txEl>
                                          </p:spTgt>
                                        </p:tgtEl>
                                      </p:cBhvr>
                                    </p:animEffect>
                                    <p:anim calcmode="lin" valueType="num">
                                      <p:cBhvr>
                                        <p:cTn id="79" dur="1000" fill="hold"/>
                                        <p:tgtEl>
                                          <p:spTgt spid="14">
                                            <p:txEl>
                                              <p:pRg st="2" end="2"/>
                                            </p:txEl>
                                          </p:spTgt>
                                        </p:tgtEl>
                                        <p:attrNameLst>
                                          <p:attrName>ppt_x</p:attrName>
                                        </p:attrNameLst>
                                      </p:cBhvr>
                                      <p:tavLst>
                                        <p:tav tm="0">
                                          <p:val>
                                            <p:strVal val="#ppt_x"/>
                                          </p:val>
                                        </p:tav>
                                        <p:tav tm="100000">
                                          <p:val>
                                            <p:strVal val="#ppt_x"/>
                                          </p:val>
                                        </p:tav>
                                      </p:tavLst>
                                    </p:anim>
                                    <p:anim calcmode="lin" valueType="num">
                                      <p:cBhvr>
                                        <p:cTn id="80" dur="1000" fill="hold"/>
                                        <p:tgtEl>
                                          <p:spTgt spid="1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60667" cy="1394989"/>
          </a:xfrm>
        </p:spPr>
        <p:txBody>
          <a:bodyPr>
            <a:normAutofit/>
          </a:bodyPr>
          <a:lstStyle/>
          <a:p>
            <a:r>
              <a:rPr lang="lv-LV" sz="5400" b="1" dirty="0">
                <a:solidFill>
                  <a:schemeClr val="accent1">
                    <a:lumMod val="50000"/>
                  </a:schemeClr>
                </a:solidFill>
              </a:rPr>
              <a:t>Klašu sistēmas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2" y="1481667"/>
            <a:ext cx="10820076" cy="4935748"/>
          </a:xfrm>
        </p:spPr>
        <p:txBody>
          <a:bodyPr>
            <a:noAutofit/>
          </a:bodyPr>
          <a:lstStyle/>
          <a:p>
            <a:pPr marL="0" indent="0">
              <a:buNone/>
            </a:pPr>
            <a:r>
              <a:rPr lang="lv-LV" sz="2400" dirty="0"/>
              <a:t>Manas programmas </a:t>
            </a:r>
            <a:r>
              <a:rPr lang="lv-LV" sz="2400" b="1" dirty="0">
                <a:solidFill>
                  <a:schemeClr val="tx2"/>
                </a:solidFill>
              </a:rPr>
              <a:t>klašu sistēma </a:t>
            </a:r>
            <a:r>
              <a:rPr lang="lv-LV" sz="2400" dirty="0"/>
              <a:t>sastāv no klasēm:</a:t>
            </a:r>
          </a:p>
          <a:p>
            <a:pPr lvl="1"/>
            <a:r>
              <a:rPr lang="lv-LV" sz="2400" b="1" dirty="0">
                <a:solidFill>
                  <a:schemeClr val="tx2"/>
                </a:solidFill>
              </a:rPr>
              <a:t>User</a:t>
            </a:r>
            <a:r>
              <a:rPr lang="lv-LV" sz="2400" dirty="0">
                <a:solidFill>
                  <a:schemeClr val="tx1"/>
                </a:solidFill>
              </a:rPr>
              <a:t> - klase, kas ļauj objektam pievienot jaunus lietotāja datus un piekļūt tiem nākotnē.</a:t>
            </a:r>
          </a:p>
          <a:p>
            <a:pPr lvl="1"/>
            <a:r>
              <a:rPr lang="lv-LV" sz="2400" b="1" dirty="0">
                <a:solidFill>
                  <a:schemeClr val="tx2"/>
                </a:solidFill>
              </a:rPr>
              <a:t>Student</a:t>
            </a:r>
            <a:r>
              <a:rPr lang="lv-LV" sz="2400" dirty="0">
                <a:solidFill>
                  <a:schemeClr val="tx1"/>
                </a:solidFill>
              </a:rPr>
              <a:t> - klases </a:t>
            </a:r>
            <a:r>
              <a:rPr lang="lv-LV" sz="2400" b="1" dirty="0">
                <a:solidFill>
                  <a:schemeClr val="tx2"/>
                </a:solidFill>
              </a:rPr>
              <a:t>User</a:t>
            </a:r>
            <a:r>
              <a:rPr lang="lv-LV" sz="2400" dirty="0">
                <a:solidFill>
                  <a:schemeClr val="tx1"/>
                </a:solidFill>
              </a:rPr>
              <a:t> apakšklase, kas satur studentu metodes (testu izpilde, atzīmju skatīšana).</a:t>
            </a:r>
          </a:p>
          <a:p>
            <a:pPr lvl="1"/>
            <a:r>
              <a:rPr lang="lv-LV" sz="2400" b="1" dirty="0">
                <a:solidFill>
                  <a:schemeClr val="tx2"/>
                </a:solidFill>
              </a:rPr>
              <a:t>Teacher</a:t>
            </a:r>
            <a:r>
              <a:rPr lang="lv-LV" sz="2400" dirty="0">
                <a:solidFill>
                  <a:schemeClr val="tx1"/>
                </a:solidFill>
              </a:rPr>
              <a:t> - klases </a:t>
            </a:r>
            <a:r>
              <a:rPr lang="lv-LV" sz="2400" b="1" dirty="0">
                <a:solidFill>
                  <a:schemeClr val="tx2"/>
                </a:solidFill>
              </a:rPr>
              <a:t>User</a:t>
            </a:r>
            <a:r>
              <a:rPr lang="lv-LV" sz="2400" dirty="0">
                <a:solidFill>
                  <a:schemeClr val="tx1"/>
                </a:solidFill>
              </a:rPr>
              <a:t> apakšklase, kas īsteno skolotāja funkcijas (darbs ar testu, atzīmju un studentu sarakstiem).</a:t>
            </a:r>
          </a:p>
          <a:p>
            <a:pPr lvl="1"/>
            <a:r>
              <a:rPr lang="lv-LV" sz="2400" b="1" dirty="0">
                <a:solidFill>
                  <a:schemeClr val="tx2"/>
                </a:solidFill>
              </a:rPr>
              <a:t>Tests</a:t>
            </a:r>
            <a:r>
              <a:rPr lang="lv-LV" sz="2400" dirty="0">
                <a:solidFill>
                  <a:schemeClr val="tx1"/>
                </a:solidFill>
              </a:rPr>
              <a:t> - klase, kas īsteno testu saraksta izvadīšanas un izvēlētā testa apraksta izvadīšanas funkcijas.</a:t>
            </a:r>
          </a:p>
          <a:p>
            <a:pPr lvl="1"/>
            <a:r>
              <a:rPr lang="lv-LV" sz="2400" b="1" dirty="0">
                <a:solidFill>
                  <a:schemeClr val="tx2"/>
                </a:solidFill>
              </a:rPr>
              <a:t>DataBase</a:t>
            </a:r>
            <a:r>
              <a:rPr lang="lv-LV" sz="2400" dirty="0">
                <a:solidFill>
                  <a:schemeClr val="tx1"/>
                </a:solidFill>
              </a:rPr>
              <a:t> - klase, kas izveido ātru savienojumu ar datubāzi.</a:t>
            </a:r>
            <a:endParaRPr lang="ru-RU" sz="2400" dirty="0">
              <a:solidFill>
                <a:schemeClr val="tx1"/>
              </a:solidFill>
            </a:endParaRPr>
          </a:p>
        </p:txBody>
      </p:sp>
    </p:spTree>
    <p:extLst>
      <p:ext uri="{BB962C8B-B14F-4D97-AF65-F5344CB8AC3E}">
        <p14:creationId xmlns:p14="http://schemas.microsoft.com/office/powerpoint/2010/main" val="26996914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a:bodyPr>
          <a:lstStyle/>
          <a:p>
            <a:pPr algn="ctr"/>
            <a:r>
              <a:rPr lang="lv-LV" sz="5400" b="1" dirty="0">
                <a:solidFill>
                  <a:schemeClr val="accent1">
                    <a:lumMod val="50000"/>
                  </a:schemeClr>
                </a:solidFill>
              </a:rPr>
              <a:t>Klašu diagramma</a:t>
            </a:r>
          </a:p>
        </p:txBody>
      </p:sp>
      <p:pic>
        <p:nvPicPr>
          <p:cNvPr id="4" name="Рисунок 3">
            <a:extLst>
              <a:ext uri="{FF2B5EF4-FFF2-40B4-BE49-F238E27FC236}">
                <a16:creationId xmlns:a16="http://schemas.microsoft.com/office/drawing/2014/main" id="{ECBA96C7-4E90-4BB4-80A1-7C544A5F52C0}"/>
              </a:ext>
            </a:extLst>
          </p:cNvPr>
          <p:cNvPicPr>
            <a:picLocks noChangeAspect="1"/>
          </p:cNvPicPr>
          <p:nvPr/>
        </p:nvPicPr>
        <p:blipFill>
          <a:blip r:embed="rId2"/>
          <a:stretch>
            <a:fillRect/>
          </a:stretch>
        </p:blipFill>
        <p:spPr>
          <a:xfrm>
            <a:off x="254000" y="1652296"/>
            <a:ext cx="10774279" cy="4163006"/>
          </a:xfrm>
          <a:prstGeom prst="rect">
            <a:avLst/>
          </a:prstGeom>
        </p:spPr>
      </p:pic>
    </p:spTree>
    <p:extLst>
      <p:ext uri="{BB962C8B-B14F-4D97-AF65-F5344CB8AC3E}">
        <p14:creationId xmlns:p14="http://schemas.microsoft.com/office/powerpoint/2010/main" val="13885748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42814226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372533" y="0"/>
            <a:ext cx="10888134" cy="1394989"/>
          </a:xfrm>
        </p:spPr>
        <p:txBody>
          <a:bodyPr>
            <a:normAutofit fontScale="90000"/>
          </a:bodyPr>
          <a:lstStyle/>
          <a:p>
            <a:r>
              <a:rPr lang="lv-LV" sz="5400" b="1" dirty="0">
                <a:solidFill>
                  <a:schemeClr val="accent1">
                    <a:lumMod val="50000"/>
                  </a:schemeClr>
                </a:solidFill>
              </a:rPr>
              <a:t>Galveno metožu algoritmu apraksts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109509093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AA9CF46-B519-4275-A267-75A74DE5D2A9}"/>
              </a:ext>
            </a:extLst>
          </p:cNvPr>
          <p:cNvSpPr>
            <a:spLocks noGrp="1"/>
          </p:cNvSpPr>
          <p:nvPr>
            <p:ph type="title"/>
          </p:nvPr>
        </p:nvSpPr>
        <p:spPr>
          <a:xfrm>
            <a:off x="0" y="0"/>
            <a:ext cx="11260667" cy="1394989"/>
          </a:xfrm>
        </p:spPr>
        <p:txBody>
          <a:bodyPr>
            <a:normAutofit/>
          </a:bodyPr>
          <a:lstStyle/>
          <a:p>
            <a:pPr algn="ctr"/>
            <a:r>
              <a:rPr lang="lv-LV" sz="5400" b="1" dirty="0">
                <a:solidFill>
                  <a:schemeClr val="accent1">
                    <a:lumMod val="50000"/>
                  </a:schemeClr>
                </a:solidFill>
              </a:rPr>
              <a:t>Testēšanas metodikas</a:t>
            </a:r>
          </a:p>
        </p:txBody>
      </p:sp>
      <p:sp>
        <p:nvSpPr>
          <p:cNvPr id="3" name="Объект 2">
            <a:extLst>
              <a:ext uri="{FF2B5EF4-FFF2-40B4-BE49-F238E27FC236}">
                <a16:creationId xmlns:a16="http://schemas.microsoft.com/office/drawing/2014/main" id="{C6D24479-1A15-455E-9662-E2A3D71266E7}"/>
              </a:ext>
            </a:extLst>
          </p:cNvPr>
          <p:cNvSpPr>
            <a:spLocks noGrp="1"/>
          </p:cNvSpPr>
          <p:nvPr>
            <p:ph idx="1"/>
          </p:nvPr>
        </p:nvSpPr>
        <p:spPr>
          <a:xfrm>
            <a:off x="372533" y="1394989"/>
            <a:ext cx="5240865" cy="5022426"/>
          </a:xfrm>
        </p:spPr>
        <p:txBody>
          <a:bodyPr>
            <a:noAutofit/>
          </a:bodyPr>
          <a:lstStyle/>
          <a:p>
            <a:pPr marL="0" indent="0">
              <a:buNone/>
            </a:pPr>
            <a:endParaRPr lang="ru-RU" sz="2400" dirty="0"/>
          </a:p>
        </p:txBody>
      </p:sp>
    </p:spTree>
    <p:extLst>
      <p:ext uri="{BB962C8B-B14F-4D97-AF65-F5344CB8AC3E}">
        <p14:creationId xmlns:p14="http://schemas.microsoft.com/office/powerpoint/2010/main" val="3714643187"/>
      </p:ext>
    </p:extLst>
  </p:cSld>
  <p:clrMapOvr>
    <a:masterClrMapping/>
  </p:clrMapOvr>
  <p:transition spd="slow">
    <p:push dir="u"/>
  </p:transition>
</p:sld>
</file>

<file path=ppt/theme/theme1.xml><?xml version="1.0" encoding="utf-8"?>
<a:theme xmlns:a="http://schemas.openxmlformats.org/drawingml/2006/main" name="Вид">
  <a:themeElements>
    <a:clrScheme name="Другая 7">
      <a:dk1>
        <a:srgbClr val="000000"/>
      </a:dk1>
      <a:lt1>
        <a:sysClr val="window" lastClr="FFFFFF"/>
      </a:lt1>
      <a:dk2>
        <a:srgbClr val="2A4F1C"/>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Cambria">
      <a:majorFont>
        <a:latin typeface="Cambria"/>
        <a:ea typeface=""/>
        <a:cs typeface=""/>
      </a:majorFont>
      <a:minorFont>
        <a:latin typeface="Cambria"/>
        <a:ea typeface=""/>
        <a:cs typeface=""/>
      </a:minorFont>
    </a:fontScheme>
    <a:fmtScheme name="Вид">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TM03457515[[fn=Вид]]</Template>
  <TotalTime>1059</TotalTime>
  <Words>576</Words>
  <Application>Microsoft Office PowerPoint</Application>
  <PresentationFormat>Широкоэкранный</PresentationFormat>
  <Paragraphs>62</Paragraphs>
  <Slides>15</Slides>
  <Notes>0</Notes>
  <HiddenSlides>0</HiddenSlides>
  <MMClips>2</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15</vt:i4>
      </vt:variant>
    </vt:vector>
  </HeadingPairs>
  <TitlesOfParts>
    <vt:vector size="19" baseType="lpstr">
      <vt:lpstr>Arial</vt:lpstr>
      <vt:lpstr>Cambria</vt:lpstr>
      <vt:lpstr>Wingdings 2</vt:lpstr>
      <vt:lpstr>Вид</vt:lpstr>
      <vt:lpstr>Testēšanas sistēma</vt:lpstr>
      <vt:lpstr>Uzdevuma formulējums</vt:lpstr>
      <vt:lpstr>Sistēmas funkcionālās prasības</vt:lpstr>
      <vt:lpstr>Sistēmas nefunkcionālās prasības</vt:lpstr>
      <vt:lpstr>Klašu sistēmas apraksts</vt:lpstr>
      <vt:lpstr>Klašu diagramma</vt:lpstr>
      <vt:lpstr>Galveno metožu algoritmu apraksts</vt:lpstr>
      <vt:lpstr>Galveno metožu algoritmu apraksts</vt:lpstr>
      <vt:lpstr>Testēšanas metodikas</vt:lpstr>
      <vt:lpstr>Testēšanas apraksts</vt:lpstr>
      <vt:lpstr>Testēšanas apraksts</vt:lpstr>
      <vt:lpstr>Testa izpildēs process</vt:lpstr>
      <vt:lpstr>Lietotāja ekspluatācijas instrukcija</vt:lpstr>
      <vt:lpstr>Secinājums</vt:lpstr>
      <vt:lpstr>Paldies par uzmanību!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Nikita</dc:creator>
  <cp:lastModifiedBy>Nikita</cp:lastModifiedBy>
  <cp:revision>42</cp:revision>
  <dcterms:created xsi:type="dcterms:W3CDTF">2024-06-13T18:17:59Z</dcterms:created>
  <dcterms:modified xsi:type="dcterms:W3CDTF">2024-06-17T08:11:02Z</dcterms:modified>
</cp:coreProperties>
</file>

<file path=docProps/thumbnail.jpeg>
</file>